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64" r:id="rId5"/>
    <p:sldId id="265" r:id="rId6"/>
    <p:sldId id="267" r:id="rId7"/>
    <p:sldId id="271" r:id="rId8"/>
    <p:sldId id="270" r:id="rId9"/>
    <p:sldId id="273" r:id="rId10"/>
    <p:sldId id="274" r:id="rId11"/>
    <p:sldId id="276" r:id="rId12"/>
    <p:sldId id="277" r:id="rId13"/>
    <p:sldId id="259" r:id="rId14"/>
    <p:sldId id="260" r:id="rId15"/>
    <p:sldId id="263" r:id="rId16"/>
  </p:sldIdLst>
  <p:sldSz cx="9906000" cy="6858000" type="A4"/>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600" y="648"/>
      </p:cViewPr>
      <p:guideLst>
        <p:guide orient="horz" pos="2196"/>
        <p:guide pos="3143"/>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4C0304-0687-4C78-87C6-5101BA45A6CB}" type="datetimeFigureOut">
              <a:rPr lang="zh-CN" altLang="en-US" smtClean="0"/>
              <a:pPr/>
              <a:t>2018/1/12</a:t>
            </a:fld>
            <a:endParaRPr lang="zh-CN" altLang="en-US"/>
          </a:p>
        </p:txBody>
      </p:sp>
      <p:sp>
        <p:nvSpPr>
          <p:cNvPr id="4" name="幻灯片图像占位符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8B22FF-D267-4E45-AC0C-2A10FF5D384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26"/>
            <a:ext cx="84201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39"/>
            <a:ext cx="222885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4639"/>
            <a:ext cx="652145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E538E83-BE30-4C36-A0B3-DA4AB7E31EDD}" type="datetimeFigureOut">
              <a:rPr lang="zh-CN" altLang="en-US" smtClean="0"/>
              <a:pPr/>
              <a:t>2018/1/12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728461-0897-4784-A7E8-8394ADEE7E6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538E83-BE30-4C36-A0B3-DA4AB7E31EDD}" type="datetimeFigureOut">
              <a:rPr lang="zh-CN" altLang="en-US" smtClean="0"/>
              <a:pPr/>
              <a:t>2018/1/12</a:t>
            </a:fld>
            <a:endParaRPr lang="zh-CN" altLang="en-US"/>
          </a:p>
        </p:txBody>
      </p:sp>
      <p:sp>
        <p:nvSpPr>
          <p:cNvPr id="5" name="页脚占位符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28461-0897-4784-A7E8-8394ADEE7E6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28.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admin\Desktop\os1-11\后期\12.jpg"/>
          <p:cNvPicPr>
            <a:picLocks noChangeAspect="1" noChangeArrowheads="1"/>
          </p:cNvPicPr>
          <p:nvPr/>
        </p:nvPicPr>
        <p:blipFill>
          <a:blip r:embed="rId2" cstate="print"/>
          <a:srcRect l="15835" t="8159" r="12927" b="24563"/>
          <a:stretch>
            <a:fillRect/>
          </a:stretch>
        </p:blipFill>
        <p:spPr bwMode="auto">
          <a:xfrm>
            <a:off x="-3899" y="1700808"/>
            <a:ext cx="9909899" cy="5157192"/>
          </a:xfrm>
          <a:prstGeom prst="rect">
            <a:avLst/>
          </a:prstGeom>
          <a:noFill/>
        </p:spPr>
      </p:pic>
      <p:sp>
        <p:nvSpPr>
          <p:cNvPr id="4" name="TextBox 3"/>
          <p:cNvSpPr txBox="1"/>
          <p:nvPr/>
        </p:nvSpPr>
        <p:spPr>
          <a:xfrm>
            <a:off x="1496616" y="2060848"/>
            <a:ext cx="6840760" cy="461665"/>
          </a:xfrm>
          <a:prstGeom prst="rect">
            <a:avLst/>
          </a:prstGeom>
          <a:noFill/>
        </p:spPr>
        <p:txBody>
          <a:bodyPr wrap="square" rtlCol="0">
            <a:spAutoFit/>
          </a:bodyPr>
          <a:lstStyle/>
          <a:p>
            <a:pPr algn="ctr"/>
            <a:r>
              <a:rPr lang="en-US" altLang="zh-CN" sz="2400" dirty="0" smtClean="0"/>
              <a:t>TECHNICAL  ENVIRONMENTAL SYSTEMS</a:t>
            </a:r>
            <a:endParaRPr lang="zh-CN" altLang="en-US" sz="2400" dirty="0"/>
          </a:p>
        </p:txBody>
      </p:sp>
      <p:sp>
        <p:nvSpPr>
          <p:cNvPr id="5" name="TextBox 4"/>
          <p:cNvSpPr txBox="1"/>
          <p:nvPr/>
        </p:nvSpPr>
        <p:spPr>
          <a:xfrm>
            <a:off x="2288704" y="1124744"/>
            <a:ext cx="5256584" cy="769441"/>
          </a:xfrm>
          <a:prstGeom prst="rect">
            <a:avLst/>
          </a:prstGeom>
          <a:noFill/>
        </p:spPr>
        <p:txBody>
          <a:bodyPr wrap="square" rtlCol="0">
            <a:spAutoFit/>
          </a:bodyPr>
          <a:lstStyle/>
          <a:p>
            <a:pPr algn="ctr"/>
            <a:r>
              <a:rPr lang="en-US" altLang="zh-CN" sz="4400" dirty="0" smtClean="0"/>
              <a:t>PROJECT RELATION</a:t>
            </a:r>
            <a:endParaRPr lang="zh-CN" altLang="en-US" sz="4400" dirty="0"/>
          </a:p>
        </p:txBody>
      </p:sp>
      <p:sp>
        <p:nvSpPr>
          <p:cNvPr id="6" name="TextBox 5"/>
          <p:cNvSpPr txBox="1"/>
          <p:nvPr/>
        </p:nvSpPr>
        <p:spPr>
          <a:xfrm>
            <a:off x="3512840" y="2492896"/>
            <a:ext cx="2808312" cy="461665"/>
          </a:xfrm>
          <a:prstGeom prst="rect">
            <a:avLst/>
          </a:prstGeom>
          <a:noFill/>
        </p:spPr>
        <p:txBody>
          <a:bodyPr wrap="square" rtlCol="0">
            <a:spAutoFit/>
          </a:bodyPr>
          <a:lstStyle/>
          <a:p>
            <a:r>
              <a:rPr lang="en-US" altLang="zh-CN" sz="2400" dirty="0" smtClean="0"/>
              <a:t>Prof. </a:t>
            </a:r>
            <a:r>
              <a:rPr lang="en-US" altLang="zh-CN" sz="2400" dirty="0" err="1" smtClean="0"/>
              <a:t>Renzo</a:t>
            </a:r>
            <a:r>
              <a:rPr lang="en-US" altLang="zh-CN" sz="2400" dirty="0" smtClean="0"/>
              <a:t> </a:t>
            </a:r>
            <a:r>
              <a:rPr lang="en-US" altLang="zh-CN" sz="2400" dirty="0" err="1" smtClean="0"/>
              <a:t>Marchesi</a:t>
            </a:r>
            <a:endParaRPr lang="zh-CN" altLang="en-US" sz="2400" dirty="0"/>
          </a:p>
        </p:txBody>
      </p:sp>
      <p:sp>
        <p:nvSpPr>
          <p:cNvPr id="7" name="TextBox 6"/>
          <p:cNvSpPr txBox="1"/>
          <p:nvPr/>
        </p:nvSpPr>
        <p:spPr>
          <a:xfrm>
            <a:off x="488504" y="5373216"/>
            <a:ext cx="2808312" cy="861774"/>
          </a:xfrm>
          <a:prstGeom prst="rect">
            <a:avLst/>
          </a:prstGeom>
          <a:noFill/>
        </p:spPr>
        <p:txBody>
          <a:bodyPr wrap="square" rtlCol="0">
            <a:spAutoFit/>
          </a:bodyPr>
          <a:lstStyle/>
          <a:p>
            <a:r>
              <a:rPr lang="en-US" altLang="zh-CN" sz="1600" dirty="0" smtClean="0"/>
              <a:t>Group member:</a:t>
            </a:r>
          </a:p>
          <a:p>
            <a:r>
              <a:rPr lang="en-US" altLang="zh-CN" sz="1600" dirty="0" smtClean="0"/>
              <a:t>Zhang </a:t>
            </a:r>
            <a:r>
              <a:rPr lang="en-US" altLang="zh-CN" sz="1600" dirty="0" err="1" smtClean="0"/>
              <a:t>Qilu</a:t>
            </a:r>
            <a:endParaRPr lang="en-US" altLang="zh-CN" sz="1600" dirty="0" smtClean="0"/>
          </a:p>
          <a:p>
            <a:r>
              <a:rPr lang="en-US" altLang="zh-CN" sz="1600" dirty="0" smtClean="0"/>
              <a:t>You Han</a:t>
            </a:r>
            <a:endParaRPr lang="zh-CN" alt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cstate="print"/>
          <a:srcRect l="25892" t="29156" r="3269" b="16704"/>
          <a:stretch>
            <a:fillRect/>
          </a:stretch>
        </p:blipFill>
        <p:spPr bwMode="auto">
          <a:xfrm>
            <a:off x="5187315" y="4485754"/>
            <a:ext cx="4097020" cy="1760855"/>
          </a:xfrm>
          <a:prstGeom prst="rect">
            <a:avLst/>
          </a:prstGeom>
          <a:noFill/>
          <a:ln w="9525">
            <a:noFill/>
            <a:miter lim="800000"/>
            <a:headEnd/>
            <a:tailEnd/>
          </a:ln>
        </p:spPr>
      </p:pic>
      <p:pic>
        <p:nvPicPr>
          <p:cNvPr id="11266" name="Picture 2"/>
          <p:cNvPicPr>
            <a:picLocks noChangeAspect="1" noChangeArrowheads="1"/>
          </p:cNvPicPr>
          <p:nvPr/>
        </p:nvPicPr>
        <p:blipFill>
          <a:blip r:embed="rId3" cstate="print"/>
          <a:srcRect l="27552" t="24235" r="9186" b="28516"/>
          <a:stretch>
            <a:fillRect/>
          </a:stretch>
        </p:blipFill>
        <p:spPr bwMode="auto">
          <a:xfrm>
            <a:off x="128464" y="1196752"/>
            <a:ext cx="3944888" cy="1656184"/>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l="27863" t="19485" r="22830" b="33266"/>
          <a:stretch>
            <a:fillRect/>
          </a:stretch>
        </p:blipFill>
        <p:spPr bwMode="auto">
          <a:xfrm>
            <a:off x="4016896" y="1412776"/>
            <a:ext cx="3240361" cy="1745837"/>
          </a:xfrm>
          <a:prstGeom prst="rect">
            <a:avLst/>
          </a:prstGeom>
          <a:noFill/>
          <a:ln w="9525">
            <a:noFill/>
            <a:miter lim="800000"/>
            <a:headEnd/>
            <a:tailEnd/>
          </a:ln>
        </p:spPr>
      </p:pic>
      <p:pic>
        <p:nvPicPr>
          <p:cNvPr id="11268" name="Picture 4"/>
          <p:cNvPicPr>
            <a:picLocks noChangeAspect="1" noChangeArrowheads="1"/>
          </p:cNvPicPr>
          <p:nvPr/>
        </p:nvPicPr>
        <p:blipFill>
          <a:blip r:embed="rId5" cstate="print"/>
          <a:srcRect l="27309" t="22438" r="46126" b="34250"/>
          <a:stretch>
            <a:fillRect/>
          </a:stretch>
        </p:blipFill>
        <p:spPr bwMode="auto">
          <a:xfrm>
            <a:off x="7392172" y="376555"/>
            <a:ext cx="2376307" cy="2178916"/>
          </a:xfrm>
          <a:prstGeom prst="rect">
            <a:avLst/>
          </a:prstGeom>
          <a:noFill/>
          <a:ln w="9525">
            <a:noFill/>
            <a:miter lim="800000"/>
            <a:headEnd/>
            <a:tailEnd/>
          </a:ln>
        </p:spPr>
      </p:pic>
      <p:pic>
        <p:nvPicPr>
          <p:cNvPr id="11269" name="Picture 5"/>
          <p:cNvPicPr>
            <a:picLocks noChangeAspect="1" noChangeArrowheads="1"/>
          </p:cNvPicPr>
          <p:nvPr/>
        </p:nvPicPr>
        <p:blipFill>
          <a:blip r:embed="rId6" cstate="print"/>
          <a:srcRect l="27863" t="37203" r="47233" b="27360"/>
          <a:stretch>
            <a:fillRect/>
          </a:stretch>
        </p:blipFill>
        <p:spPr bwMode="auto">
          <a:xfrm>
            <a:off x="7473281" y="2794915"/>
            <a:ext cx="2232247" cy="1786213"/>
          </a:xfrm>
          <a:prstGeom prst="rect">
            <a:avLst/>
          </a:prstGeom>
          <a:noFill/>
          <a:ln w="9525">
            <a:noFill/>
            <a:miter lim="800000"/>
            <a:headEnd/>
            <a:tailEnd/>
          </a:ln>
        </p:spPr>
      </p:pic>
      <p:sp>
        <p:nvSpPr>
          <p:cNvPr id="6" name="TextBox 5"/>
          <p:cNvSpPr txBox="1"/>
          <p:nvPr/>
        </p:nvSpPr>
        <p:spPr>
          <a:xfrm>
            <a:off x="7805430" y="1423809"/>
            <a:ext cx="646430" cy="276999"/>
          </a:xfrm>
          <a:prstGeom prst="rect">
            <a:avLst/>
          </a:prstGeom>
          <a:noFill/>
        </p:spPr>
        <p:txBody>
          <a:bodyPr wrap="square" rtlCol="0">
            <a:spAutoFit/>
          </a:bodyPr>
          <a:lstStyle/>
          <a:p>
            <a:r>
              <a:rPr lang="en-US" altLang="zh-CN" sz="600" dirty="0" smtClean="0"/>
              <a:t>0.3m</a:t>
            </a:r>
          </a:p>
          <a:p>
            <a:r>
              <a:rPr lang="en-US" altLang="zh-CN" sz="600" dirty="0" smtClean="0"/>
              <a:t>13%</a:t>
            </a:r>
          </a:p>
        </p:txBody>
      </p:sp>
      <p:sp>
        <p:nvSpPr>
          <p:cNvPr id="7" name="TextBox 6"/>
          <p:cNvSpPr txBox="1"/>
          <p:nvPr/>
        </p:nvSpPr>
        <p:spPr>
          <a:xfrm>
            <a:off x="8220085" y="1855857"/>
            <a:ext cx="563880" cy="276999"/>
          </a:xfrm>
          <a:prstGeom prst="rect">
            <a:avLst/>
          </a:prstGeom>
          <a:noFill/>
        </p:spPr>
        <p:txBody>
          <a:bodyPr wrap="square" rtlCol="0">
            <a:spAutoFit/>
          </a:bodyPr>
          <a:lstStyle/>
          <a:p>
            <a:r>
              <a:rPr lang="en-US" altLang="zh-CN" sz="600" dirty="0" smtClean="0"/>
              <a:t>1.4m</a:t>
            </a:r>
          </a:p>
          <a:p>
            <a:r>
              <a:rPr lang="en-US" altLang="zh-CN" sz="600" dirty="0" smtClean="0"/>
              <a:t>66%</a:t>
            </a:r>
          </a:p>
        </p:txBody>
      </p:sp>
      <p:sp>
        <p:nvSpPr>
          <p:cNvPr id="8" name="TextBox 7"/>
          <p:cNvSpPr txBox="1"/>
          <p:nvPr/>
        </p:nvSpPr>
        <p:spPr>
          <a:xfrm>
            <a:off x="7591435" y="1783849"/>
            <a:ext cx="468630" cy="276999"/>
          </a:xfrm>
          <a:prstGeom prst="rect">
            <a:avLst/>
          </a:prstGeom>
          <a:noFill/>
        </p:spPr>
        <p:txBody>
          <a:bodyPr wrap="square" rtlCol="0">
            <a:spAutoFit/>
          </a:bodyPr>
          <a:lstStyle/>
          <a:p>
            <a:r>
              <a:rPr lang="en-US" altLang="zh-CN" sz="600" dirty="0" smtClean="0"/>
              <a:t>0.4m</a:t>
            </a:r>
          </a:p>
          <a:p>
            <a:r>
              <a:rPr lang="en-US" altLang="zh-CN" sz="600" dirty="0" smtClean="0"/>
              <a:t>21%</a:t>
            </a:r>
          </a:p>
        </p:txBody>
      </p:sp>
      <p:sp>
        <p:nvSpPr>
          <p:cNvPr id="9" name="TextBox 8"/>
          <p:cNvSpPr txBox="1"/>
          <p:nvPr/>
        </p:nvSpPr>
        <p:spPr>
          <a:xfrm>
            <a:off x="7747327" y="3656057"/>
            <a:ext cx="646430" cy="276999"/>
          </a:xfrm>
          <a:prstGeom prst="rect">
            <a:avLst/>
          </a:prstGeom>
          <a:noFill/>
        </p:spPr>
        <p:txBody>
          <a:bodyPr wrap="square" rtlCol="0">
            <a:spAutoFit/>
          </a:bodyPr>
          <a:lstStyle/>
          <a:p>
            <a:r>
              <a:rPr lang="en-US" altLang="zh-CN" sz="600" dirty="0" smtClean="0"/>
              <a:t>0.7m</a:t>
            </a:r>
          </a:p>
          <a:p>
            <a:r>
              <a:rPr lang="en-US" altLang="zh-CN" sz="600" dirty="0" smtClean="0"/>
              <a:t>34%</a:t>
            </a:r>
          </a:p>
        </p:txBody>
      </p:sp>
      <p:sp>
        <p:nvSpPr>
          <p:cNvPr id="10" name="TextBox 9"/>
          <p:cNvSpPr txBox="1"/>
          <p:nvPr/>
        </p:nvSpPr>
        <p:spPr>
          <a:xfrm>
            <a:off x="8277552" y="3944089"/>
            <a:ext cx="563880" cy="276999"/>
          </a:xfrm>
          <a:prstGeom prst="rect">
            <a:avLst/>
          </a:prstGeom>
          <a:noFill/>
        </p:spPr>
        <p:txBody>
          <a:bodyPr wrap="square" rtlCol="0">
            <a:spAutoFit/>
          </a:bodyPr>
          <a:lstStyle/>
          <a:p>
            <a:r>
              <a:rPr lang="en-US" altLang="zh-CN" sz="600" dirty="0" smtClean="0"/>
              <a:t>1.4m</a:t>
            </a:r>
          </a:p>
          <a:p>
            <a:r>
              <a:rPr lang="en-US" altLang="zh-CN" sz="600" dirty="0" smtClean="0"/>
              <a:t>66%</a:t>
            </a:r>
          </a:p>
        </p:txBody>
      </p:sp>
      <p:sp>
        <p:nvSpPr>
          <p:cNvPr id="11" name="TextBox 10"/>
          <p:cNvSpPr txBox="1"/>
          <p:nvPr/>
        </p:nvSpPr>
        <p:spPr>
          <a:xfrm>
            <a:off x="181610" y="376555"/>
            <a:ext cx="3960440" cy="369332"/>
          </a:xfrm>
          <a:prstGeom prst="rect">
            <a:avLst/>
          </a:prstGeom>
          <a:noFill/>
        </p:spPr>
        <p:txBody>
          <a:bodyPr wrap="square" rtlCol="0">
            <a:spAutoFit/>
          </a:bodyPr>
          <a:lstStyle/>
          <a:p>
            <a:pPr lvl="0" fontAlgn="base">
              <a:spcBef>
                <a:spcPct val="0"/>
              </a:spcBef>
              <a:spcAft>
                <a:spcPct val="0"/>
              </a:spcAft>
            </a:pPr>
            <a:r>
              <a:rPr lang="en-US" altLang="zh-CN" b="1" dirty="0" smtClean="0">
                <a:latin typeface="Calibri" panose="020F0502020204030204" pitchFamily="34" charset="0"/>
                <a:ea typeface="宋体" panose="02010600030101010101" pitchFamily="2" charset="-122"/>
                <a:cs typeface="Times New Roman" panose="02020603050405020304" pitchFamily="18" charset="0"/>
              </a:rPr>
              <a:t>Reykjavik-Iceland</a:t>
            </a:r>
            <a:endParaRPr kumimoji="0" lang="en-US" altLang="zh-CN"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2290" name="Picture 2"/>
          <p:cNvPicPr>
            <a:picLocks noChangeAspect="1" noChangeArrowheads="1"/>
          </p:cNvPicPr>
          <p:nvPr/>
        </p:nvPicPr>
        <p:blipFill>
          <a:blip r:embed="rId7" cstate="print"/>
          <a:srcRect l="25339" t="22266" r="3269" b="20641"/>
          <a:stretch>
            <a:fillRect/>
          </a:stretch>
        </p:blipFill>
        <p:spPr bwMode="auto">
          <a:xfrm>
            <a:off x="254000" y="4365104"/>
            <a:ext cx="4185285" cy="1881505"/>
          </a:xfrm>
          <a:prstGeom prst="rect">
            <a:avLst/>
          </a:prstGeom>
          <a:noFill/>
          <a:ln w="9525">
            <a:noFill/>
            <a:miter lim="800000"/>
            <a:headEnd/>
            <a:tailEnd/>
          </a:ln>
        </p:spPr>
      </p:pic>
      <p:sp>
        <p:nvSpPr>
          <p:cNvPr id="4" name="TextBox 3"/>
          <p:cNvSpPr txBox="1"/>
          <p:nvPr/>
        </p:nvSpPr>
        <p:spPr>
          <a:xfrm>
            <a:off x="1640632" y="5652492"/>
            <a:ext cx="435610" cy="184666"/>
          </a:xfrm>
          <a:prstGeom prst="rect">
            <a:avLst/>
          </a:prstGeom>
          <a:noFill/>
        </p:spPr>
        <p:txBody>
          <a:bodyPr wrap="square" rtlCol="0">
            <a:spAutoFit/>
          </a:bodyPr>
          <a:lstStyle/>
          <a:p>
            <a:r>
              <a:rPr lang="en-US" altLang="zh-CN" sz="600" dirty="0" smtClean="0"/>
              <a:t>0.6</a:t>
            </a:r>
          </a:p>
        </p:txBody>
      </p:sp>
      <p:sp>
        <p:nvSpPr>
          <p:cNvPr id="5" name="TextBox 4"/>
          <p:cNvSpPr txBox="1"/>
          <p:nvPr/>
        </p:nvSpPr>
        <p:spPr>
          <a:xfrm>
            <a:off x="1987342" y="5221962"/>
            <a:ext cx="721360" cy="184666"/>
          </a:xfrm>
          <a:prstGeom prst="rect">
            <a:avLst/>
          </a:prstGeom>
          <a:noFill/>
        </p:spPr>
        <p:txBody>
          <a:bodyPr wrap="square" rtlCol="0">
            <a:spAutoFit/>
          </a:bodyPr>
          <a:lstStyle/>
          <a:p>
            <a:r>
              <a:rPr lang="en-US" altLang="zh-CN" sz="600" dirty="0" smtClean="0"/>
              <a:t>1.6</a:t>
            </a:r>
          </a:p>
        </p:txBody>
      </p:sp>
      <p:sp>
        <p:nvSpPr>
          <p:cNvPr id="2" name="TextBox 5"/>
          <p:cNvSpPr txBox="1"/>
          <p:nvPr/>
        </p:nvSpPr>
        <p:spPr>
          <a:xfrm>
            <a:off x="2241342" y="4600932"/>
            <a:ext cx="661670" cy="184666"/>
          </a:xfrm>
          <a:prstGeom prst="rect">
            <a:avLst/>
          </a:prstGeom>
          <a:noFill/>
        </p:spPr>
        <p:txBody>
          <a:bodyPr wrap="square" rtlCol="0">
            <a:spAutoFit/>
          </a:bodyPr>
          <a:lstStyle/>
          <a:p>
            <a:r>
              <a:rPr lang="en-US" altLang="zh-CN" sz="600" dirty="0" smtClean="0"/>
              <a:t>3.5</a:t>
            </a:r>
          </a:p>
        </p:txBody>
      </p:sp>
      <p:sp>
        <p:nvSpPr>
          <p:cNvPr id="3" name="TextBox 6"/>
          <p:cNvSpPr txBox="1"/>
          <p:nvPr/>
        </p:nvSpPr>
        <p:spPr>
          <a:xfrm>
            <a:off x="2487722" y="4600932"/>
            <a:ext cx="435610" cy="184666"/>
          </a:xfrm>
          <a:prstGeom prst="rect">
            <a:avLst/>
          </a:prstGeom>
          <a:noFill/>
        </p:spPr>
        <p:txBody>
          <a:bodyPr wrap="square" rtlCol="0">
            <a:spAutoFit/>
          </a:bodyPr>
          <a:lstStyle/>
          <a:p>
            <a:r>
              <a:rPr lang="en-US" altLang="zh-CN" sz="600" dirty="0" smtClean="0"/>
              <a:t>3.5</a:t>
            </a:r>
          </a:p>
        </p:txBody>
      </p:sp>
      <p:sp>
        <p:nvSpPr>
          <p:cNvPr id="12" name="TextBox 7"/>
          <p:cNvSpPr txBox="1"/>
          <p:nvPr/>
        </p:nvSpPr>
        <p:spPr>
          <a:xfrm>
            <a:off x="2783632" y="5537557"/>
            <a:ext cx="435610" cy="184666"/>
          </a:xfrm>
          <a:prstGeom prst="rect">
            <a:avLst/>
          </a:prstGeom>
          <a:noFill/>
        </p:spPr>
        <p:txBody>
          <a:bodyPr wrap="square" rtlCol="0">
            <a:spAutoFit/>
          </a:bodyPr>
          <a:lstStyle/>
          <a:p>
            <a:r>
              <a:rPr lang="en-US" altLang="zh-CN" sz="600" dirty="0" smtClean="0"/>
              <a:t>0.7</a:t>
            </a:r>
          </a:p>
        </p:txBody>
      </p:sp>
      <p:sp>
        <p:nvSpPr>
          <p:cNvPr id="13" name="TextBox 8"/>
          <p:cNvSpPr txBox="1"/>
          <p:nvPr/>
        </p:nvSpPr>
        <p:spPr>
          <a:xfrm>
            <a:off x="3067477" y="5836622"/>
            <a:ext cx="435610" cy="184666"/>
          </a:xfrm>
          <a:prstGeom prst="rect">
            <a:avLst/>
          </a:prstGeom>
          <a:noFill/>
        </p:spPr>
        <p:txBody>
          <a:bodyPr wrap="square" rtlCol="0">
            <a:spAutoFit/>
          </a:bodyPr>
          <a:lstStyle/>
          <a:p>
            <a:r>
              <a:rPr lang="en-US" altLang="zh-CN" sz="600" dirty="0" smtClean="0"/>
              <a:t>0.2</a:t>
            </a:r>
          </a:p>
        </p:txBody>
      </p:sp>
      <p:sp>
        <p:nvSpPr>
          <p:cNvPr id="14" name="TextBox 9"/>
          <p:cNvSpPr txBox="1"/>
          <p:nvPr/>
        </p:nvSpPr>
        <p:spPr>
          <a:xfrm>
            <a:off x="5354747" y="4654272"/>
            <a:ext cx="435610" cy="184666"/>
          </a:xfrm>
          <a:prstGeom prst="rect">
            <a:avLst/>
          </a:prstGeom>
          <a:noFill/>
        </p:spPr>
        <p:txBody>
          <a:bodyPr wrap="square" rtlCol="0">
            <a:spAutoFit/>
          </a:bodyPr>
          <a:lstStyle/>
          <a:p>
            <a:r>
              <a:rPr lang="en-US" altLang="zh-CN" sz="600" dirty="0" smtClean="0"/>
              <a:t>175</a:t>
            </a:r>
          </a:p>
        </p:txBody>
      </p:sp>
      <p:sp>
        <p:nvSpPr>
          <p:cNvPr id="15" name="TextBox 10"/>
          <p:cNvSpPr txBox="1"/>
          <p:nvPr/>
        </p:nvSpPr>
        <p:spPr>
          <a:xfrm>
            <a:off x="5666532" y="4684494"/>
            <a:ext cx="435610" cy="184666"/>
          </a:xfrm>
          <a:prstGeom prst="rect">
            <a:avLst/>
          </a:prstGeom>
          <a:noFill/>
        </p:spPr>
        <p:txBody>
          <a:bodyPr wrap="square" rtlCol="0">
            <a:spAutoFit/>
          </a:bodyPr>
          <a:lstStyle/>
          <a:p>
            <a:r>
              <a:rPr lang="en-US" altLang="zh-CN" sz="600" dirty="0" smtClean="0"/>
              <a:t>170</a:t>
            </a:r>
          </a:p>
        </p:txBody>
      </p:sp>
      <p:sp>
        <p:nvSpPr>
          <p:cNvPr id="16" name="TextBox 11"/>
          <p:cNvSpPr txBox="1"/>
          <p:nvPr/>
        </p:nvSpPr>
        <p:spPr>
          <a:xfrm>
            <a:off x="5959247" y="4727416"/>
            <a:ext cx="435610" cy="184666"/>
          </a:xfrm>
          <a:prstGeom prst="rect">
            <a:avLst/>
          </a:prstGeom>
          <a:noFill/>
        </p:spPr>
        <p:txBody>
          <a:bodyPr wrap="square" rtlCol="0">
            <a:spAutoFit/>
          </a:bodyPr>
          <a:lstStyle/>
          <a:p>
            <a:r>
              <a:rPr lang="en-US" altLang="zh-CN" sz="600" dirty="0" smtClean="0"/>
              <a:t>166</a:t>
            </a:r>
          </a:p>
        </p:txBody>
      </p:sp>
      <p:sp>
        <p:nvSpPr>
          <p:cNvPr id="17" name="TextBox 12"/>
          <p:cNvSpPr txBox="1"/>
          <p:nvPr/>
        </p:nvSpPr>
        <p:spPr>
          <a:xfrm>
            <a:off x="6207552" y="4976852"/>
            <a:ext cx="435610" cy="184666"/>
          </a:xfrm>
          <a:prstGeom prst="rect">
            <a:avLst/>
          </a:prstGeom>
          <a:noFill/>
        </p:spPr>
        <p:txBody>
          <a:bodyPr wrap="square" rtlCol="0">
            <a:spAutoFit/>
          </a:bodyPr>
          <a:lstStyle/>
          <a:p>
            <a:r>
              <a:rPr lang="en-US" altLang="zh-CN" sz="600" dirty="0" smtClean="0"/>
              <a:t>128</a:t>
            </a:r>
          </a:p>
        </p:txBody>
      </p:sp>
      <p:sp>
        <p:nvSpPr>
          <p:cNvPr id="18" name="TextBox 13"/>
          <p:cNvSpPr txBox="1"/>
          <p:nvPr/>
        </p:nvSpPr>
        <p:spPr>
          <a:xfrm>
            <a:off x="6530767" y="5275302"/>
            <a:ext cx="435610" cy="184666"/>
          </a:xfrm>
          <a:prstGeom prst="rect">
            <a:avLst/>
          </a:prstGeom>
          <a:noFill/>
        </p:spPr>
        <p:txBody>
          <a:bodyPr wrap="square" rtlCol="0">
            <a:spAutoFit/>
          </a:bodyPr>
          <a:lstStyle/>
          <a:p>
            <a:r>
              <a:rPr lang="en-US" altLang="zh-CN" sz="600" dirty="0" smtClean="0"/>
              <a:t>82</a:t>
            </a:r>
          </a:p>
        </p:txBody>
      </p:sp>
      <p:sp>
        <p:nvSpPr>
          <p:cNvPr id="19" name="TextBox 14"/>
          <p:cNvSpPr txBox="1"/>
          <p:nvPr/>
        </p:nvSpPr>
        <p:spPr>
          <a:xfrm>
            <a:off x="6786037" y="5467072"/>
            <a:ext cx="435610" cy="184666"/>
          </a:xfrm>
          <a:prstGeom prst="rect">
            <a:avLst/>
          </a:prstGeom>
          <a:noFill/>
        </p:spPr>
        <p:txBody>
          <a:bodyPr wrap="square" rtlCol="0">
            <a:spAutoFit/>
          </a:bodyPr>
          <a:lstStyle/>
          <a:p>
            <a:r>
              <a:rPr lang="en-US" altLang="zh-CN" sz="600" dirty="0" smtClean="0"/>
              <a:t>53</a:t>
            </a:r>
          </a:p>
        </p:txBody>
      </p:sp>
      <p:sp>
        <p:nvSpPr>
          <p:cNvPr id="20" name="TextBox 15"/>
          <p:cNvSpPr txBox="1"/>
          <p:nvPr/>
        </p:nvSpPr>
        <p:spPr>
          <a:xfrm>
            <a:off x="7082582" y="5543907"/>
            <a:ext cx="545465" cy="184666"/>
          </a:xfrm>
          <a:prstGeom prst="rect">
            <a:avLst/>
          </a:prstGeom>
          <a:noFill/>
        </p:spPr>
        <p:txBody>
          <a:bodyPr wrap="square" rtlCol="0">
            <a:spAutoFit/>
          </a:bodyPr>
          <a:lstStyle/>
          <a:p>
            <a:r>
              <a:rPr lang="en-US" altLang="zh-CN" sz="600" dirty="0" smtClean="0"/>
              <a:t>41</a:t>
            </a:r>
          </a:p>
        </p:txBody>
      </p:sp>
      <p:sp>
        <p:nvSpPr>
          <p:cNvPr id="21" name="TextBox 16"/>
          <p:cNvSpPr txBox="1"/>
          <p:nvPr/>
        </p:nvSpPr>
        <p:spPr>
          <a:xfrm>
            <a:off x="7328962" y="5543907"/>
            <a:ext cx="435610" cy="184666"/>
          </a:xfrm>
          <a:prstGeom prst="rect">
            <a:avLst/>
          </a:prstGeom>
          <a:noFill/>
        </p:spPr>
        <p:txBody>
          <a:bodyPr wrap="square" rtlCol="0">
            <a:spAutoFit/>
          </a:bodyPr>
          <a:lstStyle/>
          <a:p>
            <a:r>
              <a:rPr lang="en-US" altLang="zh-CN" sz="600" dirty="0" smtClean="0"/>
              <a:t>40</a:t>
            </a:r>
          </a:p>
        </p:txBody>
      </p:sp>
      <p:sp>
        <p:nvSpPr>
          <p:cNvPr id="22" name="TextBox 17"/>
          <p:cNvSpPr txBox="1"/>
          <p:nvPr/>
        </p:nvSpPr>
        <p:spPr>
          <a:xfrm>
            <a:off x="7628047" y="5298797"/>
            <a:ext cx="435610" cy="184666"/>
          </a:xfrm>
          <a:prstGeom prst="rect">
            <a:avLst/>
          </a:prstGeom>
          <a:noFill/>
        </p:spPr>
        <p:txBody>
          <a:bodyPr wrap="square" rtlCol="0">
            <a:spAutoFit/>
          </a:bodyPr>
          <a:lstStyle/>
          <a:p>
            <a:r>
              <a:rPr lang="en-US" altLang="zh-CN" sz="600" dirty="0" smtClean="0"/>
              <a:t>73</a:t>
            </a:r>
          </a:p>
        </p:txBody>
      </p:sp>
      <p:sp>
        <p:nvSpPr>
          <p:cNvPr id="23" name="TextBox 18"/>
          <p:cNvSpPr txBox="1"/>
          <p:nvPr/>
        </p:nvSpPr>
        <p:spPr>
          <a:xfrm>
            <a:off x="7920782" y="5053687"/>
            <a:ext cx="490220" cy="184666"/>
          </a:xfrm>
          <a:prstGeom prst="rect">
            <a:avLst/>
          </a:prstGeom>
          <a:noFill/>
        </p:spPr>
        <p:txBody>
          <a:bodyPr wrap="square" rtlCol="0">
            <a:spAutoFit/>
          </a:bodyPr>
          <a:lstStyle/>
          <a:p>
            <a:r>
              <a:rPr lang="en-US" altLang="zh-CN" sz="600" dirty="0" smtClean="0"/>
              <a:t>111</a:t>
            </a:r>
          </a:p>
        </p:txBody>
      </p:sp>
      <p:sp>
        <p:nvSpPr>
          <p:cNvPr id="24" name="TextBox 19"/>
          <p:cNvSpPr txBox="1"/>
          <p:nvPr/>
        </p:nvSpPr>
        <p:spPr>
          <a:xfrm>
            <a:off x="8158272" y="4808577"/>
            <a:ext cx="435610" cy="184666"/>
          </a:xfrm>
          <a:prstGeom prst="rect">
            <a:avLst/>
          </a:prstGeom>
          <a:noFill/>
        </p:spPr>
        <p:txBody>
          <a:bodyPr wrap="square" rtlCol="0">
            <a:spAutoFit/>
          </a:bodyPr>
          <a:lstStyle/>
          <a:p>
            <a:r>
              <a:rPr lang="en-US" altLang="zh-CN" sz="600" dirty="0" smtClean="0"/>
              <a:t>152</a:t>
            </a:r>
          </a:p>
        </p:txBody>
      </p:sp>
      <p:pic>
        <p:nvPicPr>
          <p:cNvPr id="14338" name="Picture 2"/>
          <p:cNvPicPr>
            <a:picLocks noChangeAspect="1" noChangeArrowheads="1"/>
          </p:cNvPicPr>
          <p:nvPr/>
        </p:nvPicPr>
        <p:blipFill>
          <a:blip r:embed="rId8" cstate="print"/>
          <a:srcRect l="4861" t="27188" r="35368" b="44266"/>
          <a:stretch>
            <a:fillRect/>
          </a:stretch>
        </p:blipFill>
        <p:spPr bwMode="auto">
          <a:xfrm>
            <a:off x="218405" y="2947010"/>
            <a:ext cx="3280410" cy="880745"/>
          </a:xfrm>
          <a:prstGeom prst="rect">
            <a:avLst/>
          </a:prstGeom>
          <a:noFill/>
          <a:ln w="9525">
            <a:noFill/>
            <a:miter lim="800000"/>
            <a:headEnd/>
            <a:tailEnd/>
          </a:ln>
        </p:spPr>
      </p:pic>
      <p:pic>
        <p:nvPicPr>
          <p:cNvPr id="25" name="Picture 3"/>
          <p:cNvPicPr>
            <a:picLocks noChangeAspect="1" noChangeArrowheads="1"/>
          </p:cNvPicPr>
          <p:nvPr/>
        </p:nvPicPr>
        <p:blipFill>
          <a:blip r:embed="rId9" cstate="print"/>
          <a:srcRect l="4618" t="17938" r="33397" b="69838"/>
          <a:stretch>
            <a:fillRect/>
          </a:stretch>
        </p:blipFill>
        <p:spPr bwMode="auto">
          <a:xfrm>
            <a:off x="3549635" y="3328645"/>
            <a:ext cx="3635613" cy="403044"/>
          </a:xfrm>
          <a:prstGeom prst="rect">
            <a:avLst/>
          </a:prstGeom>
          <a:noFill/>
          <a:ln w="9525">
            <a:noFill/>
            <a:miter lim="800000"/>
            <a:headEnd/>
            <a:tailEnd/>
          </a:ln>
        </p:spPr>
      </p:pic>
      <p:sp>
        <p:nvSpPr>
          <p:cNvPr id="33" name="TextBox 19"/>
          <p:cNvSpPr txBox="1"/>
          <p:nvPr/>
        </p:nvSpPr>
        <p:spPr>
          <a:xfrm>
            <a:off x="8483089" y="4645997"/>
            <a:ext cx="435610" cy="184666"/>
          </a:xfrm>
          <a:prstGeom prst="rect">
            <a:avLst/>
          </a:prstGeom>
          <a:noFill/>
        </p:spPr>
        <p:txBody>
          <a:bodyPr wrap="square" rtlCol="0">
            <a:spAutoFit/>
          </a:bodyPr>
          <a:lstStyle/>
          <a:p>
            <a:r>
              <a:rPr lang="en-US" altLang="zh-CN" sz="600" dirty="0" smtClean="0"/>
              <a:t>171</a:t>
            </a:r>
          </a:p>
        </p:txBody>
      </p:sp>
      <p:cxnSp>
        <p:nvCxnSpPr>
          <p:cNvPr id="34" name="直接连接符 33"/>
          <p:cNvCxnSpPr/>
          <p:nvPr/>
        </p:nvCxnSpPr>
        <p:spPr>
          <a:xfrm>
            <a:off x="1064568" y="1340768"/>
            <a:ext cx="6264696"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329264" y="27384"/>
            <a:ext cx="0" cy="520181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28464" y="3955122"/>
            <a:ext cx="7056784" cy="553998"/>
          </a:xfrm>
          <a:prstGeom prst="rect">
            <a:avLst/>
          </a:prstGeom>
          <a:noFill/>
        </p:spPr>
        <p:txBody>
          <a:bodyPr wrap="square" rtlCol="0">
            <a:spAutoFit/>
          </a:bodyPr>
          <a:lstStyle/>
          <a:p>
            <a:pPr algn="just"/>
            <a:r>
              <a:rPr lang="en-US" altLang="zh-CN" sz="1000" dirty="0" smtClean="0"/>
              <a:t>The total energy of the building with wall insulation [40] in Reykjavik, Iceland is 2186.88GJ. The energy use for heating is 1437.62GJ,which take the percentage of 66% in total energy, and only less than 1% energy is used for cooling(10.60GJ), 34% energy is used for electricity.</a:t>
            </a:r>
            <a:endParaRPr lang="zh-CN" altLang="en-US" sz="1000" dirty="0"/>
          </a:p>
        </p:txBody>
      </p:sp>
      <p:sp>
        <p:nvSpPr>
          <p:cNvPr id="37" name="TextBox 36"/>
          <p:cNvSpPr txBox="1"/>
          <p:nvPr/>
        </p:nvSpPr>
        <p:spPr>
          <a:xfrm>
            <a:off x="272480" y="6197242"/>
            <a:ext cx="4536504" cy="400110"/>
          </a:xfrm>
          <a:prstGeom prst="rect">
            <a:avLst/>
          </a:prstGeom>
          <a:noFill/>
        </p:spPr>
        <p:txBody>
          <a:bodyPr wrap="square" rtlCol="0">
            <a:spAutoFit/>
          </a:bodyPr>
          <a:lstStyle/>
          <a:p>
            <a:pPr algn="just"/>
            <a:r>
              <a:rPr lang="en-US" altLang="zh-CN" sz="1000" dirty="0" smtClean="0"/>
              <a:t>The table shows that the energy is only used from May to October with low value. The peak appears in July and August with 3.5MBtu value .</a:t>
            </a:r>
            <a:endParaRPr lang="zh-CN" altLang="en-US" sz="1000" dirty="0"/>
          </a:p>
        </p:txBody>
      </p:sp>
      <p:sp>
        <p:nvSpPr>
          <p:cNvPr id="38" name="TextBox 37"/>
          <p:cNvSpPr txBox="1"/>
          <p:nvPr/>
        </p:nvSpPr>
        <p:spPr>
          <a:xfrm>
            <a:off x="5169024" y="6177498"/>
            <a:ext cx="4536504" cy="707886"/>
          </a:xfrm>
          <a:prstGeom prst="rect">
            <a:avLst/>
          </a:prstGeom>
          <a:noFill/>
        </p:spPr>
        <p:txBody>
          <a:bodyPr wrap="square" rtlCol="0">
            <a:spAutoFit/>
          </a:bodyPr>
          <a:lstStyle/>
          <a:p>
            <a:pPr algn="just"/>
            <a:r>
              <a:rPr lang="en-US" altLang="zh-CN" sz="1000" dirty="0" smtClean="0"/>
              <a:t>In this bar-table, we can see that the value of the energy use for heating exists all the </a:t>
            </a:r>
            <a:r>
              <a:rPr lang="en-US" altLang="zh-CN" sz="1000" dirty="0" err="1" smtClean="0"/>
              <a:t>yaer,which</a:t>
            </a:r>
            <a:r>
              <a:rPr lang="en-US" altLang="zh-CN" sz="1000" dirty="0" smtClean="0"/>
              <a:t> decreases from January to July, then starts to increase from August, which means the energy which is used for heating has a highest value(175MBtu) in January and lowest in August(40MBtu). </a:t>
            </a:r>
            <a:endParaRPr lang="zh-CN" alt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cstate="print"/>
          <a:srcRect l="4618" t="15547" r="3512" b="25391"/>
          <a:stretch>
            <a:fillRect/>
          </a:stretch>
        </p:blipFill>
        <p:spPr bwMode="auto">
          <a:xfrm>
            <a:off x="554990" y="3922395"/>
            <a:ext cx="7035165" cy="2542540"/>
          </a:xfrm>
          <a:prstGeom prst="rect">
            <a:avLst/>
          </a:prstGeom>
          <a:noFill/>
          <a:ln w="9525">
            <a:noFill/>
            <a:miter lim="800000"/>
            <a:headEnd/>
            <a:tailEnd/>
          </a:ln>
        </p:spPr>
      </p:pic>
      <p:pic>
        <p:nvPicPr>
          <p:cNvPr id="12293" name="Picture 5"/>
          <p:cNvPicPr>
            <a:picLocks noChangeAspect="1" noChangeArrowheads="1"/>
          </p:cNvPicPr>
          <p:nvPr/>
        </p:nvPicPr>
        <p:blipFill>
          <a:blip r:embed="rId3" cstate="print"/>
          <a:srcRect l="25649" t="25391" r="8182" b="13579"/>
          <a:stretch>
            <a:fillRect/>
          </a:stretch>
        </p:blipFill>
        <p:spPr bwMode="auto">
          <a:xfrm>
            <a:off x="555055" y="468129"/>
            <a:ext cx="6552728" cy="3398002"/>
          </a:xfrm>
          <a:prstGeom prst="rect">
            <a:avLst/>
          </a:prstGeom>
          <a:noFill/>
          <a:ln w="9525">
            <a:noFill/>
            <a:miter lim="800000"/>
            <a:headEnd/>
            <a:tailEnd/>
          </a:ln>
        </p:spPr>
      </p:pic>
      <p:pic>
        <p:nvPicPr>
          <p:cNvPr id="12294" name="Picture 6"/>
          <p:cNvPicPr>
            <a:picLocks noChangeAspect="1" noChangeArrowheads="1"/>
          </p:cNvPicPr>
          <p:nvPr/>
        </p:nvPicPr>
        <p:blipFill>
          <a:blip r:embed="rId4" cstate="print"/>
          <a:srcRect l="80992" t="62014" r="10153" b="24407"/>
          <a:stretch>
            <a:fillRect/>
          </a:stretch>
        </p:blipFill>
        <p:spPr bwMode="auto">
          <a:xfrm>
            <a:off x="7251799" y="2196321"/>
            <a:ext cx="876903" cy="756020"/>
          </a:xfrm>
          <a:prstGeom prst="rect">
            <a:avLst/>
          </a:prstGeom>
          <a:noFill/>
          <a:ln w="9525">
            <a:noFill/>
            <a:miter lim="800000"/>
            <a:headEnd/>
            <a:tailEnd/>
          </a:ln>
        </p:spPr>
      </p:pic>
      <p:sp>
        <p:nvSpPr>
          <p:cNvPr id="25" name="TextBox 24"/>
          <p:cNvSpPr txBox="1"/>
          <p:nvPr/>
        </p:nvSpPr>
        <p:spPr>
          <a:xfrm>
            <a:off x="920552" y="1268760"/>
            <a:ext cx="516232" cy="184666"/>
          </a:xfrm>
          <a:prstGeom prst="rect">
            <a:avLst/>
          </a:prstGeom>
          <a:noFill/>
        </p:spPr>
        <p:txBody>
          <a:bodyPr wrap="square" rtlCol="0">
            <a:spAutoFit/>
          </a:bodyPr>
          <a:lstStyle/>
          <a:p>
            <a:r>
              <a:rPr lang="en-US" altLang="zh-CN" sz="600" dirty="0" smtClean="0"/>
              <a:t>175</a:t>
            </a:r>
          </a:p>
        </p:txBody>
      </p:sp>
      <p:sp>
        <p:nvSpPr>
          <p:cNvPr id="26" name="TextBox 25"/>
          <p:cNvSpPr txBox="1"/>
          <p:nvPr/>
        </p:nvSpPr>
        <p:spPr>
          <a:xfrm>
            <a:off x="1412432" y="1340768"/>
            <a:ext cx="516232" cy="184666"/>
          </a:xfrm>
          <a:prstGeom prst="rect">
            <a:avLst/>
          </a:prstGeom>
          <a:noFill/>
        </p:spPr>
        <p:txBody>
          <a:bodyPr wrap="square" rtlCol="0">
            <a:spAutoFit/>
          </a:bodyPr>
          <a:lstStyle/>
          <a:p>
            <a:r>
              <a:rPr lang="en-US" altLang="zh-CN" sz="600" dirty="0" smtClean="0"/>
              <a:t>170</a:t>
            </a:r>
          </a:p>
        </p:txBody>
      </p:sp>
      <p:sp>
        <p:nvSpPr>
          <p:cNvPr id="27" name="TextBox 26"/>
          <p:cNvSpPr txBox="1"/>
          <p:nvPr/>
        </p:nvSpPr>
        <p:spPr>
          <a:xfrm>
            <a:off x="1916488" y="1372126"/>
            <a:ext cx="516232" cy="184666"/>
          </a:xfrm>
          <a:prstGeom prst="rect">
            <a:avLst/>
          </a:prstGeom>
          <a:noFill/>
        </p:spPr>
        <p:txBody>
          <a:bodyPr wrap="square" rtlCol="0">
            <a:spAutoFit/>
          </a:bodyPr>
          <a:lstStyle/>
          <a:p>
            <a:r>
              <a:rPr lang="en-US" altLang="zh-CN" sz="600" dirty="0" smtClean="0"/>
              <a:t>166</a:t>
            </a:r>
          </a:p>
        </p:txBody>
      </p:sp>
      <p:sp>
        <p:nvSpPr>
          <p:cNvPr id="28" name="TextBox 27"/>
          <p:cNvSpPr txBox="1"/>
          <p:nvPr/>
        </p:nvSpPr>
        <p:spPr>
          <a:xfrm>
            <a:off x="2360712" y="1844824"/>
            <a:ext cx="516232" cy="184666"/>
          </a:xfrm>
          <a:prstGeom prst="rect">
            <a:avLst/>
          </a:prstGeom>
          <a:noFill/>
        </p:spPr>
        <p:txBody>
          <a:bodyPr wrap="square" rtlCol="0">
            <a:spAutoFit/>
          </a:bodyPr>
          <a:lstStyle/>
          <a:p>
            <a:r>
              <a:rPr lang="en-US" altLang="zh-CN" sz="600" dirty="0" smtClean="0"/>
              <a:t>128</a:t>
            </a:r>
          </a:p>
        </p:txBody>
      </p:sp>
      <p:sp>
        <p:nvSpPr>
          <p:cNvPr id="29" name="TextBox 28"/>
          <p:cNvSpPr txBox="1"/>
          <p:nvPr/>
        </p:nvSpPr>
        <p:spPr>
          <a:xfrm>
            <a:off x="2864768" y="2409840"/>
            <a:ext cx="516232" cy="184666"/>
          </a:xfrm>
          <a:prstGeom prst="rect">
            <a:avLst/>
          </a:prstGeom>
          <a:noFill/>
        </p:spPr>
        <p:txBody>
          <a:bodyPr wrap="square" rtlCol="0">
            <a:spAutoFit/>
          </a:bodyPr>
          <a:lstStyle/>
          <a:p>
            <a:r>
              <a:rPr lang="en-US" altLang="zh-CN" sz="600" dirty="0" smtClean="0"/>
              <a:t>82</a:t>
            </a:r>
          </a:p>
        </p:txBody>
      </p:sp>
      <p:sp>
        <p:nvSpPr>
          <p:cNvPr id="30" name="TextBox 29"/>
          <p:cNvSpPr txBox="1"/>
          <p:nvPr/>
        </p:nvSpPr>
        <p:spPr>
          <a:xfrm>
            <a:off x="3368331" y="2756164"/>
            <a:ext cx="360040" cy="184666"/>
          </a:xfrm>
          <a:prstGeom prst="rect">
            <a:avLst/>
          </a:prstGeom>
          <a:noFill/>
        </p:spPr>
        <p:txBody>
          <a:bodyPr wrap="square" rtlCol="0">
            <a:spAutoFit/>
          </a:bodyPr>
          <a:lstStyle/>
          <a:p>
            <a:r>
              <a:rPr lang="en-US" altLang="zh-CN" sz="600" dirty="0" smtClean="0"/>
              <a:t>53</a:t>
            </a:r>
          </a:p>
        </p:txBody>
      </p:sp>
      <p:sp>
        <p:nvSpPr>
          <p:cNvPr id="31" name="TextBox 30"/>
          <p:cNvSpPr txBox="1"/>
          <p:nvPr/>
        </p:nvSpPr>
        <p:spPr>
          <a:xfrm>
            <a:off x="3879501" y="2924691"/>
            <a:ext cx="516232" cy="184666"/>
          </a:xfrm>
          <a:prstGeom prst="rect">
            <a:avLst/>
          </a:prstGeom>
          <a:noFill/>
        </p:spPr>
        <p:txBody>
          <a:bodyPr wrap="square" rtlCol="0">
            <a:spAutoFit/>
          </a:bodyPr>
          <a:lstStyle/>
          <a:p>
            <a:r>
              <a:rPr lang="en-US" altLang="zh-CN" sz="600" dirty="0" smtClean="0"/>
              <a:t>41</a:t>
            </a:r>
          </a:p>
        </p:txBody>
      </p:sp>
      <p:sp>
        <p:nvSpPr>
          <p:cNvPr id="32" name="TextBox 31"/>
          <p:cNvSpPr txBox="1"/>
          <p:nvPr/>
        </p:nvSpPr>
        <p:spPr>
          <a:xfrm>
            <a:off x="4304928" y="2924944"/>
            <a:ext cx="516232" cy="184666"/>
          </a:xfrm>
          <a:prstGeom prst="rect">
            <a:avLst/>
          </a:prstGeom>
          <a:noFill/>
        </p:spPr>
        <p:txBody>
          <a:bodyPr wrap="square" rtlCol="0">
            <a:spAutoFit/>
          </a:bodyPr>
          <a:lstStyle/>
          <a:p>
            <a:r>
              <a:rPr lang="en-US" altLang="zh-CN" sz="600" dirty="0" smtClean="0"/>
              <a:t>40</a:t>
            </a:r>
          </a:p>
        </p:txBody>
      </p:sp>
      <p:sp>
        <p:nvSpPr>
          <p:cNvPr id="33" name="TextBox 32"/>
          <p:cNvSpPr txBox="1"/>
          <p:nvPr/>
        </p:nvSpPr>
        <p:spPr>
          <a:xfrm>
            <a:off x="4819033" y="2516644"/>
            <a:ext cx="516232" cy="184666"/>
          </a:xfrm>
          <a:prstGeom prst="rect">
            <a:avLst/>
          </a:prstGeom>
          <a:noFill/>
        </p:spPr>
        <p:txBody>
          <a:bodyPr wrap="square" rtlCol="0">
            <a:spAutoFit/>
          </a:bodyPr>
          <a:lstStyle/>
          <a:p>
            <a:r>
              <a:rPr lang="en-US" altLang="zh-CN" sz="600" dirty="0" smtClean="0"/>
              <a:t>73</a:t>
            </a:r>
          </a:p>
        </p:txBody>
      </p:sp>
      <p:sp>
        <p:nvSpPr>
          <p:cNvPr id="34" name="TextBox 33"/>
          <p:cNvSpPr txBox="1"/>
          <p:nvPr/>
        </p:nvSpPr>
        <p:spPr>
          <a:xfrm>
            <a:off x="5288546" y="2061101"/>
            <a:ext cx="516232" cy="184666"/>
          </a:xfrm>
          <a:prstGeom prst="rect">
            <a:avLst/>
          </a:prstGeom>
          <a:noFill/>
        </p:spPr>
        <p:txBody>
          <a:bodyPr wrap="square" rtlCol="0">
            <a:spAutoFit/>
          </a:bodyPr>
          <a:lstStyle/>
          <a:p>
            <a:r>
              <a:rPr lang="en-US" altLang="zh-CN" sz="600" dirty="0" smtClean="0"/>
              <a:t>111</a:t>
            </a:r>
          </a:p>
        </p:txBody>
      </p:sp>
      <p:sp>
        <p:nvSpPr>
          <p:cNvPr id="35" name="TextBox 34"/>
          <p:cNvSpPr txBox="1"/>
          <p:nvPr/>
        </p:nvSpPr>
        <p:spPr>
          <a:xfrm>
            <a:off x="5751580" y="1568728"/>
            <a:ext cx="516232" cy="184666"/>
          </a:xfrm>
          <a:prstGeom prst="rect">
            <a:avLst/>
          </a:prstGeom>
          <a:noFill/>
        </p:spPr>
        <p:txBody>
          <a:bodyPr wrap="square" rtlCol="0">
            <a:spAutoFit/>
          </a:bodyPr>
          <a:lstStyle/>
          <a:p>
            <a:r>
              <a:rPr lang="en-US" altLang="zh-CN" sz="600" dirty="0" smtClean="0"/>
              <a:t>152</a:t>
            </a:r>
          </a:p>
        </p:txBody>
      </p:sp>
      <p:sp>
        <p:nvSpPr>
          <p:cNvPr id="36" name="TextBox 35"/>
          <p:cNvSpPr txBox="1"/>
          <p:nvPr/>
        </p:nvSpPr>
        <p:spPr>
          <a:xfrm>
            <a:off x="6267830" y="1291873"/>
            <a:ext cx="516232" cy="184666"/>
          </a:xfrm>
          <a:prstGeom prst="rect">
            <a:avLst/>
          </a:prstGeom>
          <a:noFill/>
        </p:spPr>
        <p:txBody>
          <a:bodyPr wrap="square" rtlCol="0">
            <a:spAutoFit/>
          </a:bodyPr>
          <a:lstStyle/>
          <a:p>
            <a:r>
              <a:rPr lang="en-US" altLang="zh-CN" sz="600" dirty="0" smtClean="0"/>
              <a:t>171</a:t>
            </a:r>
          </a:p>
        </p:txBody>
      </p:sp>
      <p:sp>
        <p:nvSpPr>
          <p:cNvPr id="37" name="TextBox 36"/>
          <p:cNvSpPr txBox="1"/>
          <p:nvPr/>
        </p:nvSpPr>
        <p:spPr>
          <a:xfrm>
            <a:off x="1268416" y="2132856"/>
            <a:ext cx="516232" cy="184666"/>
          </a:xfrm>
          <a:prstGeom prst="rect">
            <a:avLst/>
          </a:prstGeom>
          <a:noFill/>
        </p:spPr>
        <p:txBody>
          <a:bodyPr wrap="square" rtlCol="0">
            <a:spAutoFit/>
          </a:bodyPr>
          <a:lstStyle/>
          <a:p>
            <a:r>
              <a:rPr lang="en-US" altLang="zh-CN" sz="600" dirty="0" smtClean="0"/>
              <a:t>32</a:t>
            </a:r>
          </a:p>
        </p:txBody>
      </p:sp>
      <p:sp>
        <p:nvSpPr>
          <p:cNvPr id="38" name="TextBox 37"/>
          <p:cNvSpPr txBox="1"/>
          <p:nvPr/>
        </p:nvSpPr>
        <p:spPr>
          <a:xfrm>
            <a:off x="6525000" y="2204864"/>
            <a:ext cx="516232" cy="184666"/>
          </a:xfrm>
          <a:prstGeom prst="rect">
            <a:avLst/>
          </a:prstGeom>
          <a:noFill/>
        </p:spPr>
        <p:txBody>
          <a:bodyPr wrap="square" rtlCol="0">
            <a:spAutoFit/>
          </a:bodyPr>
          <a:lstStyle/>
          <a:p>
            <a:r>
              <a:rPr lang="en-US" altLang="zh-CN" sz="600" dirty="0" smtClean="0"/>
              <a:t>33</a:t>
            </a:r>
          </a:p>
        </p:txBody>
      </p:sp>
      <p:sp>
        <p:nvSpPr>
          <p:cNvPr id="39" name="TextBox 38"/>
          <p:cNvSpPr txBox="1"/>
          <p:nvPr/>
        </p:nvSpPr>
        <p:spPr>
          <a:xfrm>
            <a:off x="1712640" y="2308230"/>
            <a:ext cx="516232" cy="184666"/>
          </a:xfrm>
          <a:prstGeom prst="rect">
            <a:avLst/>
          </a:prstGeom>
          <a:noFill/>
        </p:spPr>
        <p:txBody>
          <a:bodyPr wrap="square" rtlCol="0">
            <a:spAutoFit/>
          </a:bodyPr>
          <a:lstStyle/>
          <a:p>
            <a:r>
              <a:rPr lang="en-US" altLang="zh-CN" sz="600" dirty="0" smtClean="0"/>
              <a:t>31</a:t>
            </a:r>
          </a:p>
        </p:txBody>
      </p:sp>
      <p:sp>
        <p:nvSpPr>
          <p:cNvPr id="40" name="TextBox 39"/>
          <p:cNvSpPr txBox="1"/>
          <p:nvPr/>
        </p:nvSpPr>
        <p:spPr>
          <a:xfrm>
            <a:off x="2792760" y="1988840"/>
            <a:ext cx="516232" cy="184666"/>
          </a:xfrm>
          <a:prstGeom prst="rect">
            <a:avLst/>
          </a:prstGeom>
          <a:noFill/>
        </p:spPr>
        <p:txBody>
          <a:bodyPr wrap="square" rtlCol="0">
            <a:spAutoFit/>
          </a:bodyPr>
          <a:lstStyle/>
          <a:p>
            <a:r>
              <a:rPr lang="en-US" altLang="zh-CN" sz="600" dirty="0" smtClean="0"/>
              <a:t>37</a:t>
            </a:r>
          </a:p>
        </p:txBody>
      </p:sp>
      <p:sp>
        <p:nvSpPr>
          <p:cNvPr id="41" name="TextBox 40"/>
          <p:cNvSpPr txBox="1"/>
          <p:nvPr/>
        </p:nvSpPr>
        <p:spPr>
          <a:xfrm>
            <a:off x="4220744" y="1340768"/>
            <a:ext cx="516232" cy="184666"/>
          </a:xfrm>
          <a:prstGeom prst="rect">
            <a:avLst/>
          </a:prstGeom>
          <a:noFill/>
        </p:spPr>
        <p:txBody>
          <a:bodyPr wrap="square" rtlCol="0">
            <a:spAutoFit/>
          </a:bodyPr>
          <a:lstStyle/>
          <a:p>
            <a:r>
              <a:rPr lang="en-US" altLang="zh-CN" sz="600" dirty="0" smtClean="0"/>
              <a:t>51</a:t>
            </a:r>
          </a:p>
        </p:txBody>
      </p:sp>
      <p:sp>
        <p:nvSpPr>
          <p:cNvPr id="42" name="TextBox 41"/>
          <p:cNvSpPr txBox="1"/>
          <p:nvPr/>
        </p:nvSpPr>
        <p:spPr>
          <a:xfrm>
            <a:off x="4016896" y="3371597"/>
            <a:ext cx="516232" cy="184666"/>
          </a:xfrm>
          <a:prstGeom prst="rect">
            <a:avLst/>
          </a:prstGeom>
          <a:noFill/>
        </p:spPr>
        <p:txBody>
          <a:bodyPr wrap="square" rtlCol="0">
            <a:spAutoFit/>
          </a:bodyPr>
          <a:lstStyle/>
          <a:p>
            <a:r>
              <a:rPr lang="en-US" altLang="zh-CN" sz="600" dirty="0" smtClean="0"/>
              <a:t>3</a:t>
            </a:r>
            <a:endParaRPr lang="zh-CN" altLang="en-US" sz="600" dirty="0"/>
          </a:p>
        </p:txBody>
      </p:sp>
      <p:sp>
        <p:nvSpPr>
          <p:cNvPr id="43" name="TextBox 42"/>
          <p:cNvSpPr txBox="1"/>
          <p:nvPr/>
        </p:nvSpPr>
        <p:spPr>
          <a:xfrm>
            <a:off x="4448944" y="3356992"/>
            <a:ext cx="516232" cy="184666"/>
          </a:xfrm>
          <a:prstGeom prst="rect">
            <a:avLst/>
          </a:prstGeom>
          <a:noFill/>
        </p:spPr>
        <p:txBody>
          <a:bodyPr wrap="square" rtlCol="0">
            <a:spAutoFit/>
          </a:bodyPr>
          <a:lstStyle/>
          <a:p>
            <a:r>
              <a:rPr lang="en-US" altLang="zh-CN" sz="600" dirty="0" smtClean="0"/>
              <a:t>3</a:t>
            </a:r>
            <a:endParaRPr lang="zh-CN" altLang="en-US" sz="600" dirty="0"/>
          </a:p>
        </p:txBody>
      </p:sp>
      <p:sp>
        <p:nvSpPr>
          <p:cNvPr id="44" name="TextBox 43"/>
          <p:cNvSpPr txBox="1"/>
          <p:nvPr/>
        </p:nvSpPr>
        <p:spPr>
          <a:xfrm>
            <a:off x="3512840" y="3356992"/>
            <a:ext cx="516232" cy="184666"/>
          </a:xfrm>
          <a:prstGeom prst="rect">
            <a:avLst/>
          </a:prstGeom>
          <a:noFill/>
        </p:spPr>
        <p:txBody>
          <a:bodyPr wrap="square" rtlCol="0">
            <a:spAutoFit/>
          </a:bodyPr>
          <a:lstStyle/>
          <a:p>
            <a:r>
              <a:rPr lang="en-US" altLang="zh-CN" sz="600" dirty="0" smtClean="0"/>
              <a:t>2</a:t>
            </a:r>
            <a:endParaRPr lang="zh-CN" altLang="en-US" sz="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2" cstate="print"/>
          <a:srcRect l="25649" t="16532" r="7386" b="21453"/>
          <a:stretch>
            <a:fillRect/>
          </a:stretch>
        </p:blipFill>
        <p:spPr bwMode="auto">
          <a:xfrm>
            <a:off x="344488" y="4908428"/>
            <a:ext cx="3744416" cy="1949572"/>
          </a:xfrm>
          <a:prstGeom prst="rect">
            <a:avLst/>
          </a:prstGeom>
          <a:noFill/>
          <a:ln w="9525">
            <a:noFill/>
            <a:miter lim="800000"/>
            <a:headEnd/>
            <a:tailEnd/>
          </a:ln>
        </p:spPr>
      </p:pic>
      <p:pic>
        <p:nvPicPr>
          <p:cNvPr id="13" name="Picture 2"/>
          <p:cNvPicPr>
            <a:picLocks noChangeAspect="1" noChangeArrowheads="1"/>
          </p:cNvPicPr>
          <p:nvPr/>
        </p:nvPicPr>
        <p:blipFill>
          <a:blip r:embed="rId3" cstate="print"/>
          <a:srcRect l="27552" t="25219" r="4376" b="31469"/>
          <a:stretch>
            <a:fillRect/>
          </a:stretch>
        </p:blipFill>
        <p:spPr bwMode="auto">
          <a:xfrm>
            <a:off x="416495" y="692695"/>
            <a:ext cx="3253587" cy="1163885"/>
          </a:xfrm>
          <a:prstGeom prst="rect">
            <a:avLst/>
          </a:prstGeom>
          <a:noFill/>
          <a:ln w="9525">
            <a:noFill/>
            <a:miter lim="800000"/>
            <a:headEnd/>
            <a:tailEnd/>
          </a:ln>
        </p:spPr>
      </p:pic>
      <p:pic>
        <p:nvPicPr>
          <p:cNvPr id="14" name="Picture 3"/>
          <p:cNvPicPr>
            <a:picLocks noChangeAspect="1" noChangeArrowheads="1"/>
          </p:cNvPicPr>
          <p:nvPr/>
        </p:nvPicPr>
        <p:blipFill>
          <a:blip r:embed="rId4" cstate="print"/>
          <a:srcRect l="27672" t="25593" r="4533" b="26173"/>
          <a:stretch>
            <a:fillRect/>
          </a:stretch>
        </p:blipFill>
        <p:spPr bwMode="auto">
          <a:xfrm>
            <a:off x="416496" y="1844824"/>
            <a:ext cx="3240360" cy="1296144"/>
          </a:xfrm>
          <a:prstGeom prst="rect">
            <a:avLst/>
          </a:prstGeom>
          <a:noFill/>
          <a:ln w="9525">
            <a:noFill/>
            <a:miter lim="800000"/>
            <a:headEnd/>
            <a:tailEnd/>
          </a:ln>
        </p:spPr>
      </p:pic>
      <p:pic>
        <p:nvPicPr>
          <p:cNvPr id="15" name="Picture 4"/>
          <p:cNvPicPr>
            <a:picLocks noChangeAspect="1" noChangeArrowheads="1"/>
          </p:cNvPicPr>
          <p:nvPr/>
        </p:nvPicPr>
        <p:blipFill>
          <a:blip r:embed="rId5" cstate="print"/>
          <a:srcRect l="27309" t="20469" r="45619" b="36219"/>
          <a:stretch>
            <a:fillRect/>
          </a:stretch>
        </p:blipFill>
        <p:spPr bwMode="auto">
          <a:xfrm>
            <a:off x="7401272" y="332656"/>
            <a:ext cx="2479225" cy="2229994"/>
          </a:xfrm>
          <a:prstGeom prst="rect">
            <a:avLst/>
          </a:prstGeom>
          <a:noFill/>
          <a:ln w="9525">
            <a:noFill/>
            <a:miter lim="800000"/>
            <a:headEnd/>
            <a:tailEnd/>
          </a:ln>
        </p:spPr>
      </p:pic>
      <p:pic>
        <p:nvPicPr>
          <p:cNvPr id="16" name="Picture 5"/>
          <p:cNvPicPr>
            <a:picLocks noChangeAspect="1" noChangeArrowheads="1"/>
          </p:cNvPicPr>
          <p:nvPr/>
        </p:nvPicPr>
        <p:blipFill>
          <a:blip r:embed="rId6" cstate="print"/>
          <a:srcRect l="27309" t="42125" r="46126" b="20469"/>
          <a:stretch>
            <a:fillRect/>
          </a:stretch>
        </p:blipFill>
        <p:spPr bwMode="auto">
          <a:xfrm>
            <a:off x="7473280" y="2727233"/>
            <a:ext cx="2432720" cy="1925903"/>
          </a:xfrm>
          <a:prstGeom prst="rect">
            <a:avLst/>
          </a:prstGeom>
          <a:noFill/>
          <a:ln w="9525">
            <a:noFill/>
            <a:miter lim="800000"/>
            <a:headEnd/>
            <a:tailEnd/>
          </a:ln>
        </p:spPr>
      </p:pic>
      <p:sp>
        <p:nvSpPr>
          <p:cNvPr id="17" name="TextBox 16"/>
          <p:cNvSpPr txBox="1"/>
          <p:nvPr/>
        </p:nvSpPr>
        <p:spPr>
          <a:xfrm>
            <a:off x="7931780" y="1351801"/>
            <a:ext cx="504056" cy="276999"/>
          </a:xfrm>
          <a:prstGeom prst="rect">
            <a:avLst/>
          </a:prstGeom>
          <a:noFill/>
        </p:spPr>
        <p:txBody>
          <a:bodyPr wrap="square" rtlCol="0">
            <a:spAutoFit/>
          </a:bodyPr>
          <a:lstStyle/>
          <a:p>
            <a:r>
              <a:rPr lang="en-US" altLang="zh-CN" sz="600" dirty="0" smtClean="0"/>
              <a:t>0.3m</a:t>
            </a:r>
          </a:p>
          <a:p>
            <a:r>
              <a:rPr lang="en-US" altLang="zh-CN" sz="600" dirty="0" smtClean="0"/>
              <a:t>11%</a:t>
            </a:r>
            <a:endParaRPr lang="zh-CN" altLang="en-US" sz="600" dirty="0"/>
          </a:p>
        </p:txBody>
      </p:sp>
      <p:sp>
        <p:nvSpPr>
          <p:cNvPr id="18" name="TextBox 17"/>
          <p:cNvSpPr txBox="1"/>
          <p:nvPr/>
        </p:nvSpPr>
        <p:spPr>
          <a:xfrm>
            <a:off x="8291820" y="1927865"/>
            <a:ext cx="504056" cy="276999"/>
          </a:xfrm>
          <a:prstGeom prst="rect">
            <a:avLst/>
          </a:prstGeom>
          <a:noFill/>
        </p:spPr>
        <p:txBody>
          <a:bodyPr wrap="square" rtlCol="0">
            <a:spAutoFit/>
          </a:bodyPr>
          <a:lstStyle/>
          <a:p>
            <a:r>
              <a:rPr lang="en-US" altLang="zh-CN" sz="600" dirty="0" smtClean="0"/>
              <a:t>1.8m</a:t>
            </a:r>
          </a:p>
          <a:p>
            <a:r>
              <a:rPr lang="en-US" altLang="zh-CN" sz="600" dirty="0" smtClean="0"/>
              <a:t>71%</a:t>
            </a:r>
            <a:endParaRPr lang="zh-CN" altLang="en-US" sz="600" dirty="0"/>
          </a:p>
        </p:txBody>
      </p:sp>
      <p:sp>
        <p:nvSpPr>
          <p:cNvPr id="19" name="TextBox 18"/>
          <p:cNvSpPr txBox="1"/>
          <p:nvPr/>
        </p:nvSpPr>
        <p:spPr>
          <a:xfrm>
            <a:off x="7715756" y="1639833"/>
            <a:ext cx="504056" cy="276999"/>
          </a:xfrm>
          <a:prstGeom prst="rect">
            <a:avLst/>
          </a:prstGeom>
          <a:noFill/>
        </p:spPr>
        <p:txBody>
          <a:bodyPr wrap="square" rtlCol="0">
            <a:spAutoFit/>
          </a:bodyPr>
          <a:lstStyle/>
          <a:p>
            <a:r>
              <a:rPr lang="en-US" altLang="zh-CN" sz="600" dirty="0" smtClean="0"/>
              <a:t>0.4m</a:t>
            </a:r>
          </a:p>
          <a:p>
            <a:r>
              <a:rPr lang="en-US" altLang="zh-CN" sz="600" dirty="0" smtClean="0"/>
              <a:t>18%</a:t>
            </a:r>
            <a:endParaRPr lang="zh-CN" altLang="en-US" sz="600" dirty="0"/>
          </a:p>
        </p:txBody>
      </p:sp>
      <p:sp>
        <p:nvSpPr>
          <p:cNvPr id="20" name="TextBox 19"/>
          <p:cNvSpPr txBox="1"/>
          <p:nvPr/>
        </p:nvSpPr>
        <p:spPr>
          <a:xfrm>
            <a:off x="7859772" y="3584049"/>
            <a:ext cx="504056" cy="276999"/>
          </a:xfrm>
          <a:prstGeom prst="rect">
            <a:avLst/>
          </a:prstGeom>
          <a:noFill/>
        </p:spPr>
        <p:txBody>
          <a:bodyPr wrap="square" rtlCol="0">
            <a:spAutoFit/>
          </a:bodyPr>
          <a:lstStyle/>
          <a:p>
            <a:r>
              <a:rPr lang="en-US" altLang="zh-CN" sz="600" dirty="0" smtClean="0"/>
              <a:t>0.7m</a:t>
            </a:r>
          </a:p>
          <a:p>
            <a:r>
              <a:rPr lang="en-US" altLang="zh-CN" sz="600" dirty="0" smtClean="0"/>
              <a:t>29%</a:t>
            </a:r>
            <a:endParaRPr lang="zh-CN" altLang="en-US" sz="600" dirty="0"/>
          </a:p>
        </p:txBody>
      </p:sp>
      <p:sp>
        <p:nvSpPr>
          <p:cNvPr id="21" name="TextBox 20"/>
          <p:cNvSpPr txBox="1"/>
          <p:nvPr/>
        </p:nvSpPr>
        <p:spPr>
          <a:xfrm>
            <a:off x="8337376" y="3944089"/>
            <a:ext cx="504056" cy="276999"/>
          </a:xfrm>
          <a:prstGeom prst="rect">
            <a:avLst/>
          </a:prstGeom>
          <a:noFill/>
        </p:spPr>
        <p:txBody>
          <a:bodyPr wrap="square" rtlCol="0">
            <a:spAutoFit/>
          </a:bodyPr>
          <a:lstStyle/>
          <a:p>
            <a:r>
              <a:rPr lang="en-US" altLang="zh-CN" sz="600" dirty="0" smtClean="0"/>
              <a:t>1.7m</a:t>
            </a:r>
          </a:p>
          <a:p>
            <a:r>
              <a:rPr lang="en-US" altLang="zh-CN" sz="600" dirty="0" smtClean="0"/>
              <a:t>71%</a:t>
            </a:r>
            <a:endParaRPr lang="zh-CN" altLang="en-US" sz="600" dirty="0"/>
          </a:p>
        </p:txBody>
      </p:sp>
      <p:sp>
        <p:nvSpPr>
          <p:cNvPr id="22" name="TextBox 21"/>
          <p:cNvSpPr txBox="1"/>
          <p:nvPr/>
        </p:nvSpPr>
        <p:spPr>
          <a:xfrm>
            <a:off x="344488" y="188640"/>
            <a:ext cx="3960440" cy="369332"/>
          </a:xfrm>
          <a:prstGeom prst="rect">
            <a:avLst/>
          </a:prstGeom>
          <a:noFill/>
        </p:spPr>
        <p:txBody>
          <a:bodyPr wrap="square" rtlCol="0">
            <a:spAutoFit/>
          </a:bodyPr>
          <a:lstStyle/>
          <a:p>
            <a:pPr lvl="0" fontAlgn="base">
              <a:spcBef>
                <a:spcPct val="0"/>
              </a:spcBef>
              <a:spcAft>
                <a:spcPct val="0"/>
              </a:spcAft>
            </a:pPr>
            <a:r>
              <a:rPr kumimoji="0" lang="en-US" altLang="zh-CN"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Singapore</a:t>
            </a:r>
            <a:endParaRPr kumimoji="0" lang="en-US" altLang="zh-CN"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23" name="Picture 3"/>
          <p:cNvPicPr>
            <a:picLocks noChangeAspect="1" noChangeArrowheads="1"/>
          </p:cNvPicPr>
          <p:nvPr/>
        </p:nvPicPr>
        <p:blipFill>
          <a:blip r:embed="rId7" cstate="print"/>
          <a:srcRect l="25338" t="27188" r="3755" b="17819"/>
          <a:stretch>
            <a:fillRect/>
          </a:stretch>
        </p:blipFill>
        <p:spPr bwMode="auto">
          <a:xfrm>
            <a:off x="344488" y="3068960"/>
            <a:ext cx="4128491" cy="1800200"/>
          </a:xfrm>
          <a:prstGeom prst="rect">
            <a:avLst/>
          </a:prstGeom>
          <a:noFill/>
          <a:ln w="9525">
            <a:noFill/>
            <a:miter lim="800000"/>
            <a:headEnd/>
            <a:tailEnd/>
          </a:ln>
        </p:spPr>
      </p:pic>
      <p:sp>
        <p:nvSpPr>
          <p:cNvPr id="24" name="TextBox 23"/>
          <p:cNvSpPr txBox="1"/>
          <p:nvPr/>
        </p:nvSpPr>
        <p:spPr>
          <a:xfrm>
            <a:off x="560512" y="3573016"/>
            <a:ext cx="432048" cy="184666"/>
          </a:xfrm>
          <a:prstGeom prst="rect">
            <a:avLst/>
          </a:prstGeom>
          <a:noFill/>
        </p:spPr>
        <p:txBody>
          <a:bodyPr wrap="square" rtlCol="0">
            <a:spAutoFit/>
          </a:bodyPr>
          <a:lstStyle/>
          <a:p>
            <a:r>
              <a:rPr lang="en-US" altLang="zh-CN" sz="600" dirty="0" smtClean="0"/>
              <a:t>132</a:t>
            </a:r>
            <a:endParaRPr lang="zh-CN" altLang="en-US" sz="600" dirty="0"/>
          </a:p>
        </p:txBody>
      </p:sp>
      <p:sp>
        <p:nvSpPr>
          <p:cNvPr id="25" name="TextBox 24"/>
          <p:cNvSpPr txBox="1"/>
          <p:nvPr/>
        </p:nvSpPr>
        <p:spPr>
          <a:xfrm>
            <a:off x="848544" y="3604374"/>
            <a:ext cx="432048" cy="184666"/>
          </a:xfrm>
          <a:prstGeom prst="rect">
            <a:avLst/>
          </a:prstGeom>
          <a:noFill/>
        </p:spPr>
        <p:txBody>
          <a:bodyPr wrap="square" rtlCol="0">
            <a:spAutoFit/>
          </a:bodyPr>
          <a:lstStyle/>
          <a:p>
            <a:r>
              <a:rPr lang="en-US" altLang="zh-CN" sz="600" dirty="0" smtClean="0"/>
              <a:t>129</a:t>
            </a:r>
            <a:endParaRPr lang="zh-CN" altLang="en-US" sz="600" dirty="0"/>
          </a:p>
        </p:txBody>
      </p:sp>
      <p:sp>
        <p:nvSpPr>
          <p:cNvPr id="26" name="TextBox 25"/>
          <p:cNvSpPr txBox="1"/>
          <p:nvPr/>
        </p:nvSpPr>
        <p:spPr>
          <a:xfrm>
            <a:off x="1136576" y="3429000"/>
            <a:ext cx="432048" cy="184666"/>
          </a:xfrm>
          <a:prstGeom prst="rect">
            <a:avLst/>
          </a:prstGeom>
          <a:noFill/>
        </p:spPr>
        <p:txBody>
          <a:bodyPr wrap="square" rtlCol="0">
            <a:spAutoFit/>
          </a:bodyPr>
          <a:lstStyle/>
          <a:p>
            <a:r>
              <a:rPr lang="en-US" altLang="zh-CN" sz="600" dirty="0" smtClean="0"/>
              <a:t>152</a:t>
            </a:r>
            <a:endParaRPr lang="zh-CN" altLang="en-US" sz="600" dirty="0"/>
          </a:p>
        </p:txBody>
      </p:sp>
      <p:sp>
        <p:nvSpPr>
          <p:cNvPr id="27" name="TextBox 26"/>
          <p:cNvSpPr txBox="1"/>
          <p:nvPr/>
        </p:nvSpPr>
        <p:spPr>
          <a:xfrm>
            <a:off x="1424608" y="3460358"/>
            <a:ext cx="432048" cy="184666"/>
          </a:xfrm>
          <a:prstGeom prst="rect">
            <a:avLst/>
          </a:prstGeom>
          <a:noFill/>
        </p:spPr>
        <p:txBody>
          <a:bodyPr wrap="square" rtlCol="0">
            <a:spAutoFit/>
          </a:bodyPr>
          <a:lstStyle/>
          <a:p>
            <a:r>
              <a:rPr lang="en-US" altLang="zh-CN" sz="600" dirty="0" smtClean="0"/>
              <a:t>146</a:t>
            </a:r>
            <a:endParaRPr lang="zh-CN" altLang="en-US" sz="600" dirty="0"/>
          </a:p>
        </p:txBody>
      </p:sp>
      <p:sp>
        <p:nvSpPr>
          <p:cNvPr id="28" name="TextBox 27"/>
          <p:cNvSpPr txBox="1"/>
          <p:nvPr/>
        </p:nvSpPr>
        <p:spPr>
          <a:xfrm>
            <a:off x="1712640" y="3316342"/>
            <a:ext cx="432048" cy="184666"/>
          </a:xfrm>
          <a:prstGeom prst="rect">
            <a:avLst/>
          </a:prstGeom>
          <a:noFill/>
        </p:spPr>
        <p:txBody>
          <a:bodyPr wrap="square" rtlCol="0">
            <a:spAutoFit/>
          </a:bodyPr>
          <a:lstStyle/>
          <a:p>
            <a:r>
              <a:rPr lang="en-US" altLang="zh-CN" sz="600" dirty="0" smtClean="0"/>
              <a:t>164</a:t>
            </a:r>
            <a:endParaRPr lang="zh-CN" altLang="en-US" sz="600" dirty="0"/>
          </a:p>
        </p:txBody>
      </p:sp>
      <p:sp>
        <p:nvSpPr>
          <p:cNvPr id="29" name="TextBox 28"/>
          <p:cNvSpPr txBox="1"/>
          <p:nvPr/>
        </p:nvSpPr>
        <p:spPr>
          <a:xfrm>
            <a:off x="1928664" y="3356992"/>
            <a:ext cx="432048" cy="184666"/>
          </a:xfrm>
          <a:prstGeom prst="rect">
            <a:avLst/>
          </a:prstGeom>
          <a:noFill/>
        </p:spPr>
        <p:txBody>
          <a:bodyPr wrap="square" rtlCol="0">
            <a:spAutoFit/>
          </a:bodyPr>
          <a:lstStyle/>
          <a:p>
            <a:r>
              <a:rPr lang="en-US" altLang="zh-CN" sz="600" dirty="0" smtClean="0"/>
              <a:t>160</a:t>
            </a:r>
            <a:endParaRPr lang="zh-CN" altLang="en-US" sz="600" dirty="0"/>
          </a:p>
        </p:txBody>
      </p:sp>
      <p:sp>
        <p:nvSpPr>
          <p:cNvPr id="30" name="TextBox 29"/>
          <p:cNvSpPr txBox="1"/>
          <p:nvPr/>
        </p:nvSpPr>
        <p:spPr>
          <a:xfrm>
            <a:off x="2288704" y="3460358"/>
            <a:ext cx="432048" cy="184666"/>
          </a:xfrm>
          <a:prstGeom prst="rect">
            <a:avLst/>
          </a:prstGeom>
          <a:noFill/>
        </p:spPr>
        <p:txBody>
          <a:bodyPr wrap="square" rtlCol="0">
            <a:spAutoFit/>
          </a:bodyPr>
          <a:lstStyle/>
          <a:p>
            <a:r>
              <a:rPr lang="en-US" altLang="zh-CN" sz="600" dirty="0" smtClean="0"/>
              <a:t>149</a:t>
            </a:r>
            <a:endParaRPr lang="zh-CN" altLang="en-US" sz="600" dirty="0"/>
          </a:p>
        </p:txBody>
      </p:sp>
      <p:sp>
        <p:nvSpPr>
          <p:cNvPr id="31" name="TextBox 30"/>
          <p:cNvSpPr txBox="1"/>
          <p:nvPr/>
        </p:nvSpPr>
        <p:spPr>
          <a:xfrm>
            <a:off x="2504728" y="3429000"/>
            <a:ext cx="432048" cy="184666"/>
          </a:xfrm>
          <a:prstGeom prst="rect">
            <a:avLst/>
          </a:prstGeom>
          <a:noFill/>
        </p:spPr>
        <p:txBody>
          <a:bodyPr wrap="square" rtlCol="0">
            <a:spAutoFit/>
          </a:bodyPr>
          <a:lstStyle/>
          <a:p>
            <a:r>
              <a:rPr lang="en-US" altLang="zh-CN" sz="600" dirty="0" smtClean="0"/>
              <a:t>151</a:t>
            </a:r>
            <a:endParaRPr lang="zh-CN" altLang="en-US" sz="600" dirty="0"/>
          </a:p>
        </p:txBody>
      </p:sp>
      <p:sp>
        <p:nvSpPr>
          <p:cNvPr id="32" name="TextBox 31"/>
          <p:cNvSpPr txBox="1"/>
          <p:nvPr/>
        </p:nvSpPr>
        <p:spPr>
          <a:xfrm>
            <a:off x="2792760" y="3573016"/>
            <a:ext cx="432048" cy="184666"/>
          </a:xfrm>
          <a:prstGeom prst="rect">
            <a:avLst/>
          </a:prstGeom>
          <a:noFill/>
        </p:spPr>
        <p:txBody>
          <a:bodyPr wrap="square" rtlCol="0">
            <a:spAutoFit/>
          </a:bodyPr>
          <a:lstStyle/>
          <a:p>
            <a:r>
              <a:rPr lang="en-US" altLang="zh-CN" sz="600" dirty="0" smtClean="0"/>
              <a:t>133</a:t>
            </a:r>
            <a:endParaRPr lang="zh-CN" altLang="en-US" sz="600" dirty="0"/>
          </a:p>
        </p:txBody>
      </p:sp>
      <p:sp>
        <p:nvSpPr>
          <p:cNvPr id="33" name="TextBox 32"/>
          <p:cNvSpPr txBox="1"/>
          <p:nvPr/>
        </p:nvSpPr>
        <p:spPr>
          <a:xfrm>
            <a:off x="3152800" y="3501008"/>
            <a:ext cx="432048" cy="184666"/>
          </a:xfrm>
          <a:prstGeom prst="rect">
            <a:avLst/>
          </a:prstGeom>
          <a:noFill/>
        </p:spPr>
        <p:txBody>
          <a:bodyPr wrap="square" rtlCol="0">
            <a:spAutoFit/>
          </a:bodyPr>
          <a:lstStyle/>
          <a:p>
            <a:r>
              <a:rPr lang="en-US" altLang="zh-CN" sz="600" dirty="0" smtClean="0"/>
              <a:t>143</a:t>
            </a:r>
            <a:endParaRPr lang="zh-CN" altLang="en-US" sz="600" dirty="0"/>
          </a:p>
        </p:txBody>
      </p:sp>
      <p:sp>
        <p:nvSpPr>
          <p:cNvPr id="34" name="TextBox 33"/>
          <p:cNvSpPr txBox="1"/>
          <p:nvPr/>
        </p:nvSpPr>
        <p:spPr>
          <a:xfrm>
            <a:off x="3368824" y="3573016"/>
            <a:ext cx="432048" cy="184666"/>
          </a:xfrm>
          <a:prstGeom prst="rect">
            <a:avLst/>
          </a:prstGeom>
          <a:noFill/>
        </p:spPr>
        <p:txBody>
          <a:bodyPr wrap="square" rtlCol="0">
            <a:spAutoFit/>
          </a:bodyPr>
          <a:lstStyle/>
          <a:p>
            <a:r>
              <a:rPr lang="en-US" altLang="zh-CN" sz="600" dirty="0" smtClean="0"/>
              <a:t>133</a:t>
            </a:r>
            <a:endParaRPr lang="zh-CN" altLang="en-US" sz="600" dirty="0"/>
          </a:p>
        </p:txBody>
      </p:sp>
      <p:sp>
        <p:nvSpPr>
          <p:cNvPr id="35" name="TextBox 34"/>
          <p:cNvSpPr txBox="1"/>
          <p:nvPr/>
        </p:nvSpPr>
        <p:spPr>
          <a:xfrm>
            <a:off x="3656856" y="3645024"/>
            <a:ext cx="432048" cy="184666"/>
          </a:xfrm>
          <a:prstGeom prst="rect">
            <a:avLst/>
          </a:prstGeom>
          <a:noFill/>
        </p:spPr>
        <p:txBody>
          <a:bodyPr wrap="square" rtlCol="0">
            <a:spAutoFit/>
          </a:bodyPr>
          <a:lstStyle/>
          <a:p>
            <a:r>
              <a:rPr lang="en-US" altLang="zh-CN" sz="600" dirty="0" smtClean="0"/>
              <a:t>123</a:t>
            </a:r>
            <a:endParaRPr lang="zh-CN" altLang="en-US" sz="600" dirty="0"/>
          </a:p>
        </p:txBody>
      </p:sp>
      <p:pic>
        <p:nvPicPr>
          <p:cNvPr id="36" name="Picture 2"/>
          <p:cNvPicPr>
            <a:picLocks noChangeAspect="1" noChangeArrowheads="1"/>
          </p:cNvPicPr>
          <p:nvPr/>
        </p:nvPicPr>
        <p:blipFill>
          <a:blip r:embed="rId8" cstate="print"/>
          <a:srcRect l="4427" t="18329" r="35802" b="53125"/>
          <a:stretch>
            <a:fillRect/>
          </a:stretch>
        </p:blipFill>
        <p:spPr bwMode="auto">
          <a:xfrm>
            <a:off x="3872880" y="764704"/>
            <a:ext cx="3096344" cy="831425"/>
          </a:xfrm>
          <a:prstGeom prst="rect">
            <a:avLst/>
          </a:prstGeom>
          <a:noFill/>
          <a:ln w="9525">
            <a:noFill/>
            <a:miter lim="800000"/>
            <a:headEnd/>
            <a:tailEnd/>
          </a:ln>
        </p:spPr>
      </p:pic>
      <p:pic>
        <p:nvPicPr>
          <p:cNvPr id="37" name="Picture 3"/>
          <p:cNvPicPr>
            <a:picLocks noChangeAspect="1" noChangeArrowheads="1"/>
          </p:cNvPicPr>
          <p:nvPr/>
        </p:nvPicPr>
        <p:blipFill>
          <a:blip r:embed="rId9" cstate="print"/>
          <a:srcRect l="4618" t="19486" r="34221" b="68153"/>
          <a:stretch>
            <a:fillRect/>
          </a:stretch>
        </p:blipFill>
        <p:spPr bwMode="auto">
          <a:xfrm>
            <a:off x="3800872" y="2060848"/>
            <a:ext cx="3168352" cy="360040"/>
          </a:xfrm>
          <a:prstGeom prst="rect">
            <a:avLst/>
          </a:prstGeom>
          <a:noFill/>
          <a:ln w="9525">
            <a:noFill/>
            <a:miter lim="800000"/>
            <a:headEnd/>
            <a:tailEnd/>
          </a:ln>
        </p:spPr>
      </p:pic>
      <p:cxnSp>
        <p:nvCxnSpPr>
          <p:cNvPr id="39" name="直接连接符 38"/>
          <p:cNvCxnSpPr/>
          <p:nvPr/>
        </p:nvCxnSpPr>
        <p:spPr>
          <a:xfrm>
            <a:off x="3800872" y="2420888"/>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Picture 4"/>
          <p:cNvPicPr>
            <a:picLocks noChangeAspect="1" noChangeArrowheads="1"/>
          </p:cNvPicPr>
          <p:nvPr/>
        </p:nvPicPr>
        <p:blipFill>
          <a:blip r:embed="rId10" cstate="print"/>
          <a:srcRect l="4618" t="19485" r="4065" b="23422"/>
          <a:stretch>
            <a:fillRect/>
          </a:stretch>
        </p:blipFill>
        <p:spPr bwMode="auto">
          <a:xfrm>
            <a:off x="5313040" y="5373216"/>
            <a:ext cx="3761797" cy="1322328"/>
          </a:xfrm>
          <a:prstGeom prst="rect">
            <a:avLst/>
          </a:prstGeom>
          <a:noFill/>
          <a:ln w="9525">
            <a:noFill/>
            <a:miter lim="800000"/>
            <a:headEnd/>
            <a:tailEnd/>
          </a:ln>
        </p:spPr>
      </p:pic>
      <p:pic>
        <p:nvPicPr>
          <p:cNvPr id="41" name="Picture 4"/>
          <p:cNvPicPr>
            <a:picLocks noChangeAspect="1" noChangeArrowheads="1"/>
          </p:cNvPicPr>
          <p:nvPr/>
        </p:nvPicPr>
        <p:blipFill>
          <a:blip r:embed="rId11" cstate="print"/>
          <a:srcRect l="82099" t="51969" r="7939" b="34250"/>
          <a:stretch>
            <a:fillRect/>
          </a:stretch>
        </p:blipFill>
        <p:spPr bwMode="auto">
          <a:xfrm>
            <a:off x="4160912" y="5910392"/>
            <a:ext cx="576064" cy="448050"/>
          </a:xfrm>
          <a:prstGeom prst="rect">
            <a:avLst/>
          </a:prstGeom>
          <a:noFill/>
          <a:ln w="9525">
            <a:noFill/>
            <a:miter lim="800000"/>
            <a:headEnd/>
            <a:tailEnd/>
          </a:ln>
        </p:spPr>
      </p:pic>
      <p:sp>
        <p:nvSpPr>
          <p:cNvPr id="42" name="TextBox 41"/>
          <p:cNvSpPr txBox="1"/>
          <p:nvPr/>
        </p:nvSpPr>
        <p:spPr>
          <a:xfrm>
            <a:off x="488504" y="5620598"/>
            <a:ext cx="432048" cy="184666"/>
          </a:xfrm>
          <a:prstGeom prst="rect">
            <a:avLst/>
          </a:prstGeom>
          <a:noFill/>
        </p:spPr>
        <p:txBody>
          <a:bodyPr wrap="square" rtlCol="0">
            <a:spAutoFit/>
          </a:bodyPr>
          <a:lstStyle/>
          <a:p>
            <a:r>
              <a:rPr lang="en-US" altLang="zh-CN" sz="600" dirty="0" smtClean="0"/>
              <a:t>132</a:t>
            </a:r>
            <a:endParaRPr lang="zh-CN" altLang="en-US" sz="600" dirty="0"/>
          </a:p>
        </p:txBody>
      </p:sp>
      <p:sp>
        <p:nvSpPr>
          <p:cNvPr id="43" name="TextBox 42"/>
          <p:cNvSpPr txBox="1"/>
          <p:nvPr/>
        </p:nvSpPr>
        <p:spPr>
          <a:xfrm>
            <a:off x="776536" y="5660668"/>
            <a:ext cx="432048" cy="184666"/>
          </a:xfrm>
          <a:prstGeom prst="rect">
            <a:avLst/>
          </a:prstGeom>
          <a:noFill/>
        </p:spPr>
        <p:txBody>
          <a:bodyPr wrap="square" rtlCol="0">
            <a:spAutoFit/>
          </a:bodyPr>
          <a:lstStyle/>
          <a:p>
            <a:r>
              <a:rPr lang="en-US" altLang="zh-CN" sz="600" dirty="0" smtClean="0"/>
              <a:t>129</a:t>
            </a:r>
            <a:endParaRPr lang="zh-CN" altLang="en-US" sz="600" dirty="0"/>
          </a:p>
        </p:txBody>
      </p:sp>
      <p:sp>
        <p:nvSpPr>
          <p:cNvPr id="44" name="TextBox 43"/>
          <p:cNvSpPr txBox="1"/>
          <p:nvPr/>
        </p:nvSpPr>
        <p:spPr>
          <a:xfrm>
            <a:off x="1064568" y="5517232"/>
            <a:ext cx="432048" cy="184666"/>
          </a:xfrm>
          <a:prstGeom prst="rect">
            <a:avLst/>
          </a:prstGeom>
          <a:noFill/>
        </p:spPr>
        <p:txBody>
          <a:bodyPr wrap="square" rtlCol="0">
            <a:spAutoFit/>
          </a:bodyPr>
          <a:lstStyle/>
          <a:p>
            <a:r>
              <a:rPr lang="en-US" altLang="zh-CN" sz="600" dirty="0" smtClean="0"/>
              <a:t>152</a:t>
            </a:r>
            <a:endParaRPr lang="zh-CN" altLang="en-US" sz="600" dirty="0"/>
          </a:p>
        </p:txBody>
      </p:sp>
      <p:sp>
        <p:nvSpPr>
          <p:cNvPr id="45" name="TextBox 44"/>
          <p:cNvSpPr txBox="1"/>
          <p:nvPr/>
        </p:nvSpPr>
        <p:spPr>
          <a:xfrm>
            <a:off x="1352600" y="5548590"/>
            <a:ext cx="432048" cy="184666"/>
          </a:xfrm>
          <a:prstGeom prst="rect">
            <a:avLst/>
          </a:prstGeom>
          <a:noFill/>
        </p:spPr>
        <p:txBody>
          <a:bodyPr wrap="square" rtlCol="0">
            <a:spAutoFit/>
          </a:bodyPr>
          <a:lstStyle/>
          <a:p>
            <a:r>
              <a:rPr lang="en-US" altLang="zh-CN" sz="600" dirty="0" smtClean="0"/>
              <a:t>146</a:t>
            </a:r>
            <a:endParaRPr lang="zh-CN" altLang="en-US" sz="600" dirty="0"/>
          </a:p>
        </p:txBody>
      </p:sp>
      <p:sp>
        <p:nvSpPr>
          <p:cNvPr id="46" name="TextBox 45"/>
          <p:cNvSpPr txBox="1"/>
          <p:nvPr/>
        </p:nvSpPr>
        <p:spPr>
          <a:xfrm>
            <a:off x="1640632" y="5404574"/>
            <a:ext cx="432048" cy="184666"/>
          </a:xfrm>
          <a:prstGeom prst="rect">
            <a:avLst/>
          </a:prstGeom>
          <a:noFill/>
        </p:spPr>
        <p:txBody>
          <a:bodyPr wrap="square" rtlCol="0">
            <a:spAutoFit/>
          </a:bodyPr>
          <a:lstStyle/>
          <a:p>
            <a:r>
              <a:rPr lang="en-US" altLang="zh-CN" sz="600" dirty="0" smtClean="0"/>
              <a:t>164</a:t>
            </a:r>
            <a:endParaRPr lang="zh-CN" altLang="en-US" sz="600" dirty="0"/>
          </a:p>
        </p:txBody>
      </p:sp>
      <p:sp>
        <p:nvSpPr>
          <p:cNvPr id="47" name="TextBox 46"/>
          <p:cNvSpPr txBox="1"/>
          <p:nvPr/>
        </p:nvSpPr>
        <p:spPr>
          <a:xfrm>
            <a:off x="1856656" y="5445224"/>
            <a:ext cx="432048" cy="184666"/>
          </a:xfrm>
          <a:prstGeom prst="rect">
            <a:avLst/>
          </a:prstGeom>
          <a:noFill/>
        </p:spPr>
        <p:txBody>
          <a:bodyPr wrap="square" rtlCol="0">
            <a:spAutoFit/>
          </a:bodyPr>
          <a:lstStyle/>
          <a:p>
            <a:r>
              <a:rPr lang="en-US" altLang="zh-CN" sz="600" dirty="0" smtClean="0"/>
              <a:t>160</a:t>
            </a:r>
            <a:endParaRPr lang="zh-CN" altLang="en-US" sz="600" dirty="0"/>
          </a:p>
        </p:txBody>
      </p:sp>
      <p:sp>
        <p:nvSpPr>
          <p:cNvPr id="48" name="TextBox 47"/>
          <p:cNvSpPr txBox="1"/>
          <p:nvPr/>
        </p:nvSpPr>
        <p:spPr>
          <a:xfrm>
            <a:off x="2144688" y="5517232"/>
            <a:ext cx="432048" cy="184666"/>
          </a:xfrm>
          <a:prstGeom prst="rect">
            <a:avLst/>
          </a:prstGeom>
          <a:noFill/>
        </p:spPr>
        <p:txBody>
          <a:bodyPr wrap="square" rtlCol="0">
            <a:spAutoFit/>
          </a:bodyPr>
          <a:lstStyle/>
          <a:p>
            <a:r>
              <a:rPr lang="en-US" altLang="zh-CN" sz="600" dirty="0" smtClean="0"/>
              <a:t>149</a:t>
            </a:r>
            <a:endParaRPr lang="zh-CN" altLang="en-US" sz="600" dirty="0"/>
          </a:p>
        </p:txBody>
      </p:sp>
      <p:sp>
        <p:nvSpPr>
          <p:cNvPr id="49" name="TextBox 48"/>
          <p:cNvSpPr txBox="1"/>
          <p:nvPr/>
        </p:nvSpPr>
        <p:spPr>
          <a:xfrm>
            <a:off x="2432720" y="5517232"/>
            <a:ext cx="432048" cy="184666"/>
          </a:xfrm>
          <a:prstGeom prst="rect">
            <a:avLst/>
          </a:prstGeom>
          <a:noFill/>
        </p:spPr>
        <p:txBody>
          <a:bodyPr wrap="square" rtlCol="0">
            <a:spAutoFit/>
          </a:bodyPr>
          <a:lstStyle/>
          <a:p>
            <a:r>
              <a:rPr lang="en-US" altLang="zh-CN" sz="600" dirty="0" smtClean="0"/>
              <a:t>151</a:t>
            </a:r>
            <a:endParaRPr lang="zh-CN" altLang="en-US" sz="600" dirty="0"/>
          </a:p>
        </p:txBody>
      </p:sp>
      <p:sp>
        <p:nvSpPr>
          <p:cNvPr id="50" name="TextBox 49"/>
          <p:cNvSpPr txBox="1"/>
          <p:nvPr/>
        </p:nvSpPr>
        <p:spPr>
          <a:xfrm>
            <a:off x="2720752" y="5620598"/>
            <a:ext cx="432048" cy="184666"/>
          </a:xfrm>
          <a:prstGeom prst="rect">
            <a:avLst/>
          </a:prstGeom>
          <a:noFill/>
        </p:spPr>
        <p:txBody>
          <a:bodyPr wrap="square" rtlCol="0">
            <a:spAutoFit/>
          </a:bodyPr>
          <a:lstStyle/>
          <a:p>
            <a:r>
              <a:rPr lang="en-US" altLang="zh-CN" sz="600" dirty="0" smtClean="0"/>
              <a:t>133</a:t>
            </a:r>
            <a:endParaRPr lang="zh-CN" altLang="en-US" sz="600" dirty="0"/>
          </a:p>
        </p:txBody>
      </p:sp>
      <p:sp>
        <p:nvSpPr>
          <p:cNvPr id="51" name="TextBox 50"/>
          <p:cNvSpPr txBox="1"/>
          <p:nvPr/>
        </p:nvSpPr>
        <p:spPr>
          <a:xfrm>
            <a:off x="2936776" y="5548590"/>
            <a:ext cx="432048" cy="184666"/>
          </a:xfrm>
          <a:prstGeom prst="rect">
            <a:avLst/>
          </a:prstGeom>
          <a:noFill/>
        </p:spPr>
        <p:txBody>
          <a:bodyPr wrap="square" rtlCol="0">
            <a:spAutoFit/>
          </a:bodyPr>
          <a:lstStyle/>
          <a:p>
            <a:r>
              <a:rPr lang="en-US" altLang="zh-CN" sz="600" dirty="0" smtClean="0"/>
              <a:t>143</a:t>
            </a:r>
            <a:endParaRPr lang="zh-CN" altLang="en-US" sz="600" dirty="0"/>
          </a:p>
        </p:txBody>
      </p:sp>
      <p:sp>
        <p:nvSpPr>
          <p:cNvPr id="52" name="TextBox 51"/>
          <p:cNvSpPr txBox="1"/>
          <p:nvPr/>
        </p:nvSpPr>
        <p:spPr>
          <a:xfrm>
            <a:off x="3224808" y="5620598"/>
            <a:ext cx="432048" cy="184666"/>
          </a:xfrm>
          <a:prstGeom prst="rect">
            <a:avLst/>
          </a:prstGeom>
          <a:noFill/>
        </p:spPr>
        <p:txBody>
          <a:bodyPr wrap="square" rtlCol="0">
            <a:spAutoFit/>
          </a:bodyPr>
          <a:lstStyle/>
          <a:p>
            <a:r>
              <a:rPr lang="en-US" altLang="zh-CN" sz="600" dirty="0" smtClean="0"/>
              <a:t>133</a:t>
            </a:r>
            <a:endParaRPr lang="zh-CN" altLang="en-US" sz="600" dirty="0"/>
          </a:p>
        </p:txBody>
      </p:sp>
      <p:sp>
        <p:nvSpPr>
          <p:cNvPr id="53" name="TextBox 52"/>
          <p:cNvSpPr txBox="1"/>
          <p:nvPr/>
        </p:nvSpPr>
        <p:spPr>
          <a:xfrm>
            <a:off x="3512840" y="5692606"/>
            <a:ext cx="432048" cy="184666"/>
          </a:xfrm>
          <a:prstGeom prst="rect">
            <a:avLst/>
          </a:prstGeom>
          <a:noFill/>
        </p:spPr>
        <p:txBody>
          <a:bodyPr wrap="square" rtlCol="0">
            <a:spAutoFit/>
          </a:bodyPr>
          <a:lstStyle/>
          <a:p>
            <a:r>
              <a:rPr lang="en-US" altLang="zh-CN" sz="600" dirty="0" smtClean="0"/>
              <a:t>143</a:t>
            </a:r>
            <a:endParaRPr lang="zh-CN" altLang="en-US" sz="600" dirty="0"/>
          </a:p>
        </p:txBody>
      </p:sp>
      <p:sp>
        <p:nvSpPr>
          <p:cNvPr id="54" name="TextBox 53"/>
          <p:cNvSpPr txBox="1"/>
          <p:nvPr/>
        </p:nvSpPr>
        <p:spPr>
          <a:xfrm>
            <a:off x="704528" y="5476582"/>
            <a:ext cx="432048" cy="184666"/>
          </a:xfrm>
          <a:prstGeom prst="rect">
            <a:avLst/>
          </a:prstGeom>
          <a:noFill/>
        </p:spPr>
        <p:txBody>
          <a:bodyPr wrap="square" rtlCol="0">
            <a:spAutoFit/>
          </a:bodyPr>
          <a:lstStyle/>
          <a:p>
            <a:r>
              <a:rPr lang="en-US" altLang="zh-CN" sz="600" dirty="0" smtClean="0"/>
              <a:t>80</a:t>
            </a:r>
            <a:endParaRPr lang="zh-CN" altLang="en-US" sz="600" dirty="0"/>
          </a:p>
        </p:txBody>
      </p:sp>
      <p:sp>
        <p:nvSpPr>
          <p:cNvPr id="55" name="TextBox 54"/>
          <p:cNvSpPr txBox="1"/>
          <p:nvPr/>
        </p:nvSpPr>
        <p:spPr>
          <a:xfrm>
            <a:off x="2072680" y="5373216"/>
            <a:ext cx="288032" cy="184666"/>
          </a:xfrm>
          <a:prstGeom prst="rect">
            <a:avLst/>
          </a:prstGeom>
          <a:noFill/>
        </p:spPr>
        <p:txBody>
          <a:bodyPr wrap="square" rtlCol="0">
            <a:spAutoFit/>
          </a:bodyPr>
          <a:lstStyle/>
          <a:p>
            <a:r>
              <a:rPr lang="en-US" altLang="zh-CN" sz="600" dirty="0" smtClean="0"/>
              <a:t>83</a:t>
            </a:r>
            <a:endParaRPr lang="zh-CN" altLang="en-US" sz="600" dirty="0"/>
          </a:p>
        </p:txBody>
      </p:sp>
      <p:sp>
        <p:nvSpPr>
          <p:cNvPr id="56" name="TextBox 55"/>
          <p:cNvSpPr txBox="1"/>
          <p:nvPr/>
        </p:nvSpPr>
        <p:spPr>
          <a:xfrm>
            <a:off x="3656856" y="5517232"/>
            <a:ext cx="432048" cy="184666"/>
          </a:xfrm>
          <a:prstGeom prst="rect">
            <a:avLst/>
          </a:prstGeom>
          <a:noFill/>
        </p:spPr>
        <p:txBody>
          <a:bodyPr wrap="square" rtlCol="0">
            <a:spAutoFit/>
          </a:bodyPr>
          <a:lstStyle/>
          <a:p>
            <a:r>
              <a:rPr lang="en-US" altLang="zh-CN" sz="600" dirty="0" smtClean="0"/>
              <a:t>79</a:t>
            </a:r>
            <a:endParaRPr lang="zh-CN" altLang="en-US" sz="600" dirty="0"/>
          </a:p>
        </p:txBody>
      </p:sp>
      <p:cxnSp>
        <p:nvCxnSpPr>
          <p:cNvPr id="57" name="直接连接符 56"/>
          <p:cNvCxnSpPr/>
          <p:nvPr/>
        </p:nvCxnSpPr>
        <p:spPr>
          <a:xfrm>
            <a:off x="1064568" y="764704"/>
            <a:ext cx="6264696"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29264" y="27384"/>
            <a:ext cx="0" cy="520181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448944" y="2636912"/>
            <a:ext cx="2592288" cy="861774"/>
          </a:xfrm>
          <a:prstGeom prst="rect">
            <a:avLst/>
          </a:prstGeom>
          <a:noFill/>
        </p:spPr>
        <p:txBody>
          <a:bodyPr wrap="square" rtlCol="0">
            <a:spAutoFit/>
          </a:bodyPr>
          <a:lstStyle/>
          <a:p>
            <a:pPr algn="just"/>
            <a:r>
              <a:rPr lang="en-US" altLang="zh-CN" sz="1000" dirty="0" smtClean="0"/>
              <a:t>The total energy of the building with wall insulation [40] in Singapore is 2547.34GJ. The energy use for heating is 0GJ, and 71% energy is used for cooling(1808.67GJ), 29% energy is used for electricity.</a:t>
            </a:r>
            <a:endParaRPr lang="zh-CN" altLang="en-US" sz="1000" dirty="0"/>
          </a:p>
        </p:txBody>
      </p:sp>
      <p:sp>
        <p:nvSpPr>
          <p:cNvPr id="60" name="TextBox 59"/>
          <p:cNvSpPr txBox="1"/>
          <p:nvPr/>
        </p:nvSpPr>
        <p:spPr>
          <a:xfrm>
            <a:off x="4448944" y="3861048"/>
            <a:ext cx="2592288" cy="553998"/>
          </a:xfrm>
          <a:prstGeom prst="rect">
            <a:avLst/>
          </a:prstGeom>
          <a:noFill/>
        </p:spPr>
        <p:txBody>
          <a:bodyPr wrap="square" rtlCol="0">
            <a:spAutoFit/>
          </a:bodyPr>
          <a:lstStyle/>
          <a:p>
            <a:pPr algn="just"/>
            <a:r>
              <a:rPr lang="en-US" altLang="zh-CN" sz="1000" dirty="0" smtClean="0"/>
              <a:t>The table shows that a lot of  energy is used for cooling through the whole year, with  a  medial value from 123MBtu to 160MBtu.</a:t>
            </a:r>
            <a:endParaRPr lang="zh-CN" alt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416496" y="332656"/>
            <a:ext cx="6048672" cy="584775"/>
          </a:xfrm>
          <a:prstGeom prst="rect">
            <a:avLst/>
          </a:prstGeom>
          <a:noFill/>
        </p:spPr>
        <p:txBody>
          <a:bodyPr wrap="square" rtlCol="0">
            <a:spAutoFit/>
          </a:bodyPr>
          <a:lstStyle/>
          <a:p>
            <a:pPr lvl="0" fontAlgn="base">
              <a:spcBef>
                <a:spcPct val="0"/>
              </a:spcBef>
              <a:spcAft>
                <a:spcPct val="0"/>
              </a:spcAft>
            </a:pPr>
            <a:r>
              <a:rPr kumimoji="0" lang="en-US" altLang="zh-CN" sz="32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COMPARISON-</a:t>
            </a:r>
            <a:r>
              <a:rPr kumimoji="0" lang="en-US" altLang="zh-CN" sz="28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Different</a:t>
            </a:r>
            <a:r>
              <a:rPr kumimoji="0" lang="en-US" altLang="zh-CN" sz="2800" b="0" i="0" u="none" strike="noStrike" cap="none" normalizeH="0" dirty="0" smtClean="0">
                <a:ln>
                  <a:noFill/>
                </a:ln>
                <a:solidFill>
                  <a:schemeClr val="tx1"/>
                </a:solidFill>
                <a:effectLst/>
                <a:latin typeface="Calibri" pitchFamily="34" charset="0"/>
                <a:ea typeface="宋体" pitchFamily="2" charset="-122"/>
                <a:cs typeface="Times New Roman" pitchFamily="18" charset="0"/>
              </a:rPr>
              <a:t> City</a:t>
            </a:r>
            <a:endParaRPr kumimoji="0" lang="en-US"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aphicFrame>
        <p:nvGraphicFramePr>
          <p:cNvPr id="37" name="表格 36"/>
          <p:cNvGraphicFramePr/>
          <p:nvPr/>
        </p:nvGraphicFramePr>
        <p:xfrm>
          <a:off x="578545" y="1322130"/>
          <a:ext cx="7748270" cy="1583690"/>
        </p:xfrm>
        <a:graphic>
          <a:graphicData uri="http://schemas.openxmlformats.org/drawingml/2006/table">
            <a:tbl>
              <a:tblPr firstRow="1" bandRow="1">
                <a:tableStyleId>{5C22544A-7EE6-4342-B048-85BDC9FD1C3A}</a:tableStyleId>
              </a:tblPr>
              <a:tblGrid>
                <a:gridCol w="2146935"/>
                <a:gridCol w="1400175"/>
                <a:gridCol w="1229360"/>
                <a:gridCol w="1373505"/>
                <a:gridCol w="767080"/>
                <a:gridCol w="831215"/>
              </a:tblGrid>
              <a:tr h="365760">
                <a:tc rowSpan="2">
                  <a:txBody>
                    <a:bodyPr/>
                    <a:lstStyle/>
                    <a:p>
                      <a:pPr>
                        <a:buNone/>
                      </a:pPr>
                      <a:endParaRPr lang="zh-CN" altLang="en-US" dirty="0"/>
                    </a:p>
                  </a:txBody>
                  <a:tcPr/>
                </a:tc>
                <a:tc gridSpan="3">
                  <a:txBody>
                    <a:bodyPr/>
                    <a:lstStyle/>
                    <a:p>
                      <a:pPr algn="ctr">
                        <a:buNone/>
                      </a:pPr>
                      <a:r>
                        <a:rPr lang="en-US" altLang="zh-CN">
                          <a:solidFill>
                            <a:schemeClr val="tx1"/>
                          </a:solidFill>
                        </a:rPr>
                        <a:t>CITY</a:t>
                      </a:r>
                    </a:p>
                  </a:txBody>
                  <a:tcPr>
                    <a:solidFill>
                      <a:schemeClr val="accent1"/>
                    </a:solidFill>
                  </a:tcPr>
                </a:tc>
                <a:tc hMerge="1">
                  <a:txBody>
                    <a:bodyPr/>
                    <a:lstStyle/>
                    <a:p>
                      <a:endParaRPr lang="zh-CN"/>
                    </a:p>
                  </a:txBody>
                  <a:tcPr/>
                </a:tc>
                <a:tc hMerge="1">
                  <a:txBody>
                    <a:bodyPr/>
                    <a:lstStyle/>
                    <a:p>
                      <a:endParaRPr lang="zh-CN"/>
                    </a:p>
                  </a:txBody>
                  <a:tcPr/>
                </a:tc>
                <a:tc gridSpan="2">
                  <a:txBody>
                    <a:bodyPr/>
                    <a:lstStyle/>
                    <a:p>
                      <a:pPr algn="ctr">
                        <a:buNone/>
                      </a:pPr>
                      <a:r>
                        <a:rPr lang="en-US" altLang="zh-CN" dirty="0" smtClean="0">
                          <a:solidFill>
                            <a:schemeClr val="tx1"/>
                          </a:solidFill>
                        </a:rPr>
                        <a:t>off%</a:t>
                      </a:r>
                      <a:endParaRPr lang="en-US" altLang="zh-CN" dirty="0">
                        <a:solidFill>
                          <a:schemeClr val="tx1"/>
                        </a:solidFill>
                      </a:endParaRPr>
                    </a:p>
                  </a:txBody>
                  <a:tcPr/>
                </a:tc>
                <a:tc hMerge="1">
                  <a:txBody>
                    <a:bodyPr/>
                    <a:lstStyle/>
                    <a:p>
                      <a:endParaRPr lang="zh-CN"/>
                    </a:p>
                  </a:txBody>
                  <a:tcPr/>
                </a:tc>
              </a:tr>
              <a:tr h="455930">
                <a:tc vMerge="1">
                  <a:txBody>
                    <a:bodyPr/>
                    <a:lstStyle/>
                    <a:p>
                      <a:endParaRPr lang="zh-CN"/>
                    </a:p>
                  </a:txBody>
                  <a:tcPr/>
                </a:tc>
                <a:tc>
                  <a:txBody>
                    <a:bodyPr/>
                    <a:lstStyle/>
                    <a:p>
                      <a:pPr algn="ctr">
                        <a:buNone/>
                      </a:pPr>
                      <a:r>
                        <a:rPr lang="en-US" altLang="zh-CN" sz="1400"/>
                        <a:t>Piacenza</a:t>
                      </a:r>
                      <a:r>
                        <a:rPr lang="zh-CN" altLang="en-US" sz="1400"/>
                        <a:t>（</a:t>
                      </a:r>
                      <a:r>
                        <a:rPr lang="en-US" altLang="zh-CN" sz="1400"/>
                        <a:t>C</a:t>
                      </a:r>
                      <a:r>
                        <a:rPr lang="en-US" altLang="zh-CN" sz="1000"/>
                        <a:t>1</a:t>
                      </a:r>
                      <a:r>
                        <a:rPr lang="zh-CN" altLang="en-US" sz="1400"/>
                        <a:t>）</a:t>
                      </a:r>
                    </a:p>
                  </a:txBody>
                  <a:tcPr>
                    <a:solidFill>
                      <a:schemeClr val="accent1">
                        <a:alpha val="67000"/>
                      </a:schemeClr>
                    </a:solidFill>
                  </a:tcPr>
                </a:tc>
                <a:tc>
                  <a:txBody>
                    <a:bodyPr/>
                    <a:lstStyle/>
                    <a:p>
                      <a:pPr algn="ctr">
                        <a:buNone/>
                      </a:pPr>
                      <a:r>
                        <a:rPr lang="en-US" altLang="zh-CN" sz="1400"/>
                        <a:t>Iceland (C</a:t>
                      </a:r>
                      <a:r>
                        <a:rPr lang="en-US" altLang="zh-CN" sz="1000"/>
                        <a:t>2</a:t>
                      </a:r>
                      <a:r>
                        <a:rPr lang="en-US" altLang="zh-CN" sz="1400"/>
                        <a:t>)</a:t>
                      </a:r>
                    </a:p>
                  </a:txBody>
                  <a:tcPr>
                    <a:solidFill>
                      <a:schemeClr val="accent1">
                        <a:alpha val="70000"/>
                      </a:schemeClr>
                    </a:solidFill>
                  </a:tcPr>
                </a:tc>
                <a:tc>
                  <a:txBody>
                    <a:bodyPr/>
                    <a:lstStyle/>
                    <a:p>
                      <a:pPr algn="ctr">
                        <a:buNone/>
                      </a:pPr>
                      <a:r>
                        <a:rPr lang="en-US" altLang="zh-CN" sz="1400"/>
                        <a:t>Singapore (C</a:t>
                      </a:r>
                      <a:r>
                        <a:rPr lang="en-US" altLang="zh-CN" sz="1000"/>
                        <a:t>3</a:t>
                      </a:r>
                      <a:r>
                        <a:rPr lang="en-US" altLang="zh-CN" sz="1400"/>
                        <a:t>)</a:t>
                      </a:r>
                    </a:p>
                  </a:txBody>
                  <a:tcPr>
                    <a:solidFill>
                      <a:schemeClr val="accent1">
                        <a:alpha val="70000"/>
                      </a:schemeClr>
                    </a:solidFill>
                  </a:tcPr>
                </a:tc>
                <a:tc>
                  <a:txBody>
                    <a:bodyPr/>
                    <a:lstStyle/>
                    <a:p>
                      <a:pPr>
                        <a:buNone/>
                      </a:pPr>
                      <a:endParaRPr lang="zh-CN" altLang="en-US"/>
                    </a:p>
                  </a:txBody>
                  <a:tcPr>
                    <a:solidFill>
                      <a:schemeClr val="accent1">
                        <a:alpha val="70000"/>
                      </a:schemeClr>
                    </a:solidFill>
                  </a:tcPr>
                </a:tc>
                <a:tc>
                  <a:txBody>
                    <a:bodyPr/>
                    <a:lstStyle/>
                    <a:p>
                      <a:pPr>
                        <a:buNone/>
                      </a:pPr>
                      <a:endParaRPr lang="zh-CN" altLang="en-US"/>
                    </a:p>
                  </a:txBody>
                  <a:tcPr>
                    <a:solidFill>
                      <a:schemeClr val="accent1">
                        <a:alpha val="71000"/>
                      </a:schemeClr>
                    </a:solidFill>
                  </a:tcPr>
                </a:tc>
              </a:tr>
              <a:tr h="381000">
                <a:tc>
                  <a:txBody>
                    <a:bodyPr/>
                    <a:lstStyle/>
                    <a:p>
                      <a:pPr>
                        <a:buNone/>
                      </a:pPr>
                      <a:r>
                        <a:rPr lang="en-US" altLang="zh-CN" sz="1200" dirty="0" smtClean="0"/>
                        <a:t>33.7</a:t>
                      </a:r>
                      <a:endParaRPr lang="zh-CN" altLang="en-US" sz="1200" dirty="0"/>
                    </a:p>
                  </a:txBody>
                  <a:tcPr/>
                </a:tc>
                <a:tc>
                  <a:txBody>
                    <a:bodyPr/>
                    <a:lstStyle/>
                    <a:p>
                      <a:pPr>
                        <a:buNone/>
                      </a:pPr>
                      <a:r>
                        <a:rPr lang="en-US" altLang="zh-CN" sz="1200" dirty="0" smtClean="0"/>
                        <a:t>326.13</a:t>
                      </a:r>
                      <a:endParaRPr lang="zh-CN" altLang="en-US" sz="1200" dirty="0"/>
                    </a:p>
                  </a:txBody>
                  <a:tcPr/>
                </a:tc>
                <a:tc>
                  <a:txBody>
                    <a:bodyPr/>
                    <a:lstStyle/>
                    <a:p>
                      <a:pPr>
                        <a:buNone/>
                      </a:pPr>
                      <a:r>
                        <a:rPr lang="en-US" altLang="zh-CN" sz="1200" dirty="0" smtClean="0"/>
                        <a:t>9.28</a:t>
                      </a:r>
                      <a:endParaRPr lang="zh-CN" altLang="en-US" sz="1200" dirty="0"/>
                    </a:p>
                  </a:txBody>
                  <a:tcPr/>
                </a:tc>
                <a:tc>
                  <a:txBody>
                    <a:bodyPr/>
                    <a:lstStyle/>
                    <a:p>
                      <a:pPr>
                        <a:buNone/>
                      </a:pPr>
                      <a:r>
                        <a:rPr lang="en-US" altLang="zh-CN" sz="1200" dirty="0" smtClean="0"/>
                        <a:t>1854.97</a:t>
                      </a:r>
                      <a:endParaRPr lang="zh-CN" altLang="en-US" sz="1200" dirty="0"/>
                    </a:p>
                  </a:txBody>
                  <a:tcPr/>
                </a:tc>
                <a:tc>
                  <a:txBody>
                    <a:bodyPr/>
                    <a:lstStyle/>
                    <a:p>
                      <a:pPr>
                        <a:buNone/>
                      </a:pPr>
                      <a:r>
                        <a:rPr lang="en-US" altLang="zh-CN" sz="1200" dirty="0" smtClean="0"/>
                        <a:t>-97.0</a:t>
                      </a:r>
                      <a:endParaRPr lang="zh-CN" altLang="en-US" sz="1200" dirty="0"/>
                    </a:p>
                  </a:txBody>
                  <a:tcPr/>
                </a:tc>
                <a:tc>
                  <a:txBody>
                    <a:bodyPr/>
                    <a:lstStyle/>
                    <a:p>
                      <a:pPr>
                        <a:buNone/>
                      </a:pPr>
                      <a:r>
                        <a:rPr lang="en-US" altLang="zh-CN" sz="1200" dirty="0" smtClean="0"/>
                        <a:t>468.8</a:t>
                      </a:r>
                      <a:endParaRPr lang="zh-CN" altLang="en-US" sz="1200" dirty="0"/>
                    </a:p>
                  </a:txBody>
                  <a:tcPr/>
                </a:tc>
              </a:tr>
              <a:tr h="381000">
                <a:tc>
                  <a:txBody>
                    <a:bodyPr/>
                    <a:lstStyle/>
                    <a:p>
                      <a:pPr>
                        <a:buNone/>
                      </a:pPr>
                      <a:r>
                        <a:rPr lang="en-US" altLang="zh-CN" sz="1200" dirty="0" smtClean="0"/>
                        <a:t>79.4</a:t>
                      </a:r>
                      <a:endParaRPr lang="zh-CN" altLang="en-US" sz="1200" dirty="0"/>
                    </a:p>
                  </a:txBody>
                  <a:tcPr/>
                </a:tc>
                <a:tc>
                  <a:txBody>
                    <a:bodyPr/>
                    <a:lstStyle/>
                    <a:p>
                      <a:pPr>
                        <a:buNone/>
                      </a:pPr>
                      <a:r>
                        <a:rPr lang="en-US" altLang="zh-CN" sz="1200" dirty="0" smtClean="0"/>
                        <a:t>319.92</a:t>
                      </a:r>
                      <a:endParaRPr lang="zh-CN" altLang="en-US" sz="1200" dirty="0"/>
                    </a:p>
                  </a:txBody>
                  <a:tcPr/>
                </a:tc>
                <a:tc>
                  <a:txBody>
                    <a:bodyPr/>
                    <a:lstStyle/>
                    <a:p>
                      <a:pPr>
                        <a:buNone/>
                      </a:pPr>
                      <a:r>
                        <a:rPr lang="en-US" altLang="zh-CN" sz="1200" dirty="0" smtClean="0"/>
                        <a:t>10.60</a:t>
                      </a:r>
                      <a:endParaRPr lang="zh-CN" altLang="en-US" sz="1200" dirty="0"/>
                    </a:p>
                  </a:txBody>
                  <a:tcPr/>
                </a:tc>
                <a:tc>
                  <a:txBody>
                    <a:bodyPr/>
                    <a:lstStyle/>
                    <a:p>
                      <a:pPr>
                        <a:buNone/>
                      </a:pPr>
                      <a:r>
                        <a:rPr lang="en-US" altLang="zh-CN" sz="1200" dirty="0" smtClean="0"/>
                        <a:t>1808.67</a:t>
                      </a:r>
                      <a:endParaRPr lang="zh-CN" altLang="en-US" sz="1200" dirty="0"/>
                    </a:p>
                  </a:txBody>
                  <a:tcPr/>
                </a:tc>
                <a:tc>
                  <a:txBody>
                    <a:bodyPr/>
                    <a:lstStyle/>
                    <a:p>
                      <a:pPr>
                        <a:buNone/>
                      </a:pPr>
                      <a:r>
                        <a:rPr lang="en-US" altLang="zh-CN" sz="1200" dirty="0" smtClean="0"/>
                        <a:t>-96.7</a:t>
                      </a:r>
                      <a:endParaRPr lang="zh-CN" altLang="en-US" sz="1200" dirty="0"/>
                    </a:p>
                  </a:txBody>
                  <a:tcPr/>
                </a:tc>
                <a:tc>
                  <a:txBody>
                    <a:bodyPr/>
                    <a:lstStyle/>
                    <a:p>
                      <a:pPr>
                        <a:buNone/>
                      </a:pPr>
                      <a:r>
                        <a:rPr lang="en-US" altLang="zh-CN" sz="1200" dirty="0" smtClean="0"/>
                        <a:t>465.4</a:t>
                      </a:r>
                      <a:endParaRPr lang="zh-CN" altLang="en-US" sz="1200" dirty="0"/>
                    </a:p>
                  </a:txBody>
                  <a:tcPr/>
                </a:tc>
              </a:tr>
            </a:tbl>
          </a:graphicData>
        </a:graphic>
      </p:graphicFrame>
      <p:cxnSp>
        <p:nvCxnSpPr>
          <p:cNvPr id="38" name="直接连接符 37"/>
          <p:cNvCxnSpPr/>
          <p:nvPr/>
        </p:nvCxnSpPr>
        <p:spPr>
          <a:xfrm>
            <a:off x="548383" y="1322130"/>
            <a:ext cx="2154237" cy="7921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文本框 3"/>
          <p:cNvSpPr txBox="1">
            <a:spLocks noChangeArrowheads="1"/>
          </p:cNvSpPr>
          <p:nvPr/>
        </p:nvSpPr>
        <p:spPr bwMode="auto">
          <a:xfrm>
            <a:off x="6820595" y="1620580"/>
            <a:ext cx="1044575" cy="368300"/>
          </a:xfrm>
          <a:prstGeom prst="rect">
            <a:avLst/>
          </a:prstGeom>
          <a:noFill/>
          <a:ln w="9525">
            <a:noFill/>
            <a:miter lim="800000"/>
            <a:headEnd/>
            <a:tailEnd/>
          </a:ln>
        </p:spPr>
        <p:txBody>
          <a:bodyPr>
            <a:spAutoFit/>
          </a:bodyPr>
          <a:lstStyle/>
          <a:p>
            <a:r>
              <a:rPr lang="en-US" altLang="zh-CN" sz="1400" dirty="0"/>
              <a:t>C</a:t>
            </a:r>
            <a:r>
              <a:rPr lang="en-US" altLang="zh-CN" sz="1000" dirty="0"/>
              <a:t>2</a:t>
            </a:r>
            <a:r>
              <a:rPr lang="en-US" altLang="zh-CN" dirty="0"/>
              <a:t>-</a:t>
            </a:r>
            <a:r>
              <a:rPr lang="en-US" altLang="zh-CN" sz="1400" dirty="0"/>
              <a:t>C</a:t>
            </a:r>
            <a:r>
              <a:rPr lang="en-US" altLang="zh-CN" sz="1000" dirty="0"/>
              <a:t>1</a:t>
            </a:r>
          </a:p>
        </p:txBody>
      </p:sp>
      <p:sp>
        <p:nvSpPr>
          <p:cNvPr id="40" name="文本框 4"/>
          <p:cNvSpPr txBox="1">
            <a:spLocks noChangeArrowheads="1"/>
          </p:cNvSpPr>
          <p:nvPr/>
        </p:nvSpPr>
        <p:spPr bwMode="auto">
          <a:xfrm>
            <a:off x="7569895" y="1620580"/>
            <a:ext cx="1044575" cy="368300"/>
          </a:xfrm>
          <a:prstGeom prst="rect">
            <a:avLst/>
          </a:prstGeom>
          <a:noFill/>
          <a:ln w="9525">
            <a:noFill/>
            <a:miter lim="800000"/>
            <a:headEnd/>
            <a:tailEnd/>
          </a:ln>
        </p:spPr>
        <p:txBody>
          <a:bodyPr>
            <a:spAutoFit/>
          </a:bodyPr>
          <a:lstStyle/>
          <a:p>
            <a:r>
              <a:rPr lang="en-US" altLang="zh-CN" sz="1400" dirty="0"/>
              <a:t>C</a:t>
            </a:r>
            <a:r>
              <a:rPr lang="en-US" altLang="zh-CN" sz="1000" dirty="0"/>
              <a:t>3</a:t>
            </a:r>
            <a:r>
              <a:rPr lang="en-US" altLang="zh-CN" dirty="0"/>
              <a:t>-</a:t>
            </a:r>
            <a:r>
              <a:rPr lang="en-US" altLang="zh-CN" sz="1400" dirty="0"/>
              <a:t>C</a:t>
            </a:r>
            <a:r>
              <a:rPr lang="en-US" altLang="zh-CN" sz="1000" dirty="0"/>
              <a:t>1</a:t>
            </a:r>
          </a:p>
        </p:txBody>
      </p:sp>
      <p:sp>
        <p:nvSpPr>
          <p:cNvPr id="41" name="文本框 5"/>
          <p:cNvSpPr txBox="1">
            <a:spLocks noChangeArrowheads="1"/>
          </p:cNvSpPr>
          <p:nvPr/>
        </p:nvSpPr>
        <p:spPr bwMode="auto">
          <a:xfrm>
            <a:off x="6966645" y="1874580"/>
            <a:ext cx="1044575" cy="307975"/>
          </a:xfrm>
          <a:prstGeom prst="rect">
            <a:avLst/>
          </a:prstGeom>
          <a:noFill/>
          <a:ln w="9525">
            <a:noFill/>
            <a:miter lim="800000"/>
            <a:headEnd/>
            <a:tailEnd/>
          </a:ln>
        </p:spPr>
        <p:txBody>
          <a:bodyPr>
            <a:spAutoFit/>
          </a:bodyPr>
          <a:lstStyle/>
          <a:p>
            <a:r>
              <a:rPr lang="en-US" altLang="zh-CN" sz="1400"/>
              <a:t>C</a:t>
            </a:r>
            <a:r>
              <a:rPr lang="en-US" altLang="zh-CN" sz="1000"/>
              <a:t>1</a:t>
            </a:r>
          </a:p>
        </p:txBody>
      </p:sp>
      <p:sp>
        <p:nvSpPr>
          <p:cNvPr id="42" name="文本框 6"/>
          <p:cNvSpPr txBox="1">
            <a:spLocks noChangeArrowheads="1"/>
          </p:cNvSpPr>
          <p:nvPr/>
        </p:nvSpPr>
        <p:spPr bwMode="auto">
          <a:xfrm>
            <a:off x="7706420" y="1874580"/>
            <a:ext cx="1044575" cy="307975"/>
          </a:xfrm>
          <a:prstGeom prst="rect">
            <a:avLst/>
          </a:prstGeom>
          <a:noFill/>
          <a:ln w="9525">
            <a:noFill/>
            <a:miter lim="800000"/>
            <a:headEnd/>
            <a:tailEnd/>
          </a:ln>
        </p:spPr>
        <p:txBody>
          <a:bodyPr>
            <a:spAutoFit/>
          </a:bodyPr>
          <a:lstStyle/>
          <a:p>
            <a:r>
              <a:rPr lang="en-US" altLang="zh-CN" sz="1400"/>
              <a:t>C</a:t>
            </a:r>
            <a:r>
              <a:rPr lang="en-US" altLang="zh-CN" sz="1000"/>
              <a:t>1</a:t>
            </a:r>
          </a:p>
        </p:txBody>
      </p:sp>
      <p:cxnSp>
        <p:nvCxnSpPr>
          <p:cNvPr id="43" name="直接连接符 42"/>
          <p:cNvCxnSpPr/>
          <p:nvPr/>
        </p:nvCxnSpPr>
        <p:spPr>
          <a:xfrm>
            <a:off x="6903145" y="1928555"/>
            <a:ext cx="50323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633395" y="1928555"/>
            <a:ext cx="50482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5" name="文本框 11"/>
          <p:cNvSpPr txBox="1">
            <a:spLocks noChangeArrowheads="1"/>
          </p:cNvSpPr>
          <p:nvPr/>
        </p:nvSpPr>
        <p:spPr bwMode="auto">
          <a:xfrm>
            <a:off x="2792760" y="980728"/>
            <a:ext cx="3258393" cy="369332"/>
          </a:xfrm>
          <a:prstGeom prst="rect">
            <a:avLst/>
          </a:prstGeom>
          <a:noFill/>
          <a:ln w="9525">
            <a:noFill/>
            <a:miter lim="800000"/>
            <a:headEnd/>
            <a:tailEnd/>
          </a:ln>
        </p:spPr>
        <p:txBody>
          <a:bodyPr wrap="square">
            <a:spAutoFit/>
          </a:bodyPr>
          <a:lstStyle/>
          <a:p>
            <a:r>
              <a:rPr lang="en-US" altLang="zh-CN" i="1" dirty="0" smtClean="0"/>
              <a:t>VALUE OF DISTRICT COOLING(GJ)</a:t>
            </a:r>
            <a:endParaRPr lang="en-US" altLang="zh-CN" i="1" dirty="0"/>
          </a:p>
        </p:txBody>
      </p:sp>
      <p:sp>
        <p:nvSpPr>
          <p:cNvPr id="46" name="文本框 10"/>
          <p:cNvSpPr txBox="1">
            <a:spLocks noChangeArrowheads="1"/>
          </p:cNvSpPr>
          <p:nvPr/>
        </p:nvSpPr>
        <p:spPr bwMode="auto">
          <a:xfrm>
            <a:off x="506537" y="1539895"/>
            <a:ext cx="2482850" cy="646331"/>
          </a:xfrm>
          <a:prstGeom prst="rect">
            <a:avLst/>
          </a:prstGeom>
          <a:noFill/>
          <a:ln w="9525">
            <a:noFill/>
            <a:miter lim="800000"/>
            <a:headEnd/>
            <a:tailEnd/>
          </a:ln>
        </p:spPr>
        <p:txBody>
          <a:bodyPr>
            <a:spAutoFit/>
          </a:bodyPr>
          <a:lstStyle/>
          <a:p>
            <a:r>
              <a:rPr lang="en-US" altLang="zh-CN" sz="1200" dirty="0"/>
              <a:t>Thickness </a:t>
            </a:r>
          </a:p>
          <a:p>
            <a:r>
              <a:rPr lang="en-US" altLang="zh-CN" sz="1200" dirty="0"/>
              <a:t>of </a:t>
            </a:r>
            <a:r>
              <a:rPr lang="en-US" altLang="zh-CN" sz="1200" dirty="0" smtClean="0"/>
              <a:t> the wall insulation</a:t>
            </a:r>
          </a:p>
          <a:p>
            <a:r>
              <a:rPr lang="en-US" altLang="zh-CN" sz="1200" dirty="0" smtClean="0"/>
              <a:t>(mm)</a:t>
            </a:r>
            <a:endParaRPr lang="en-US" altLang="zh-CN" sz="1200" dirty="0"/>
          </a:p>
        </p:txBody>
      </p:sp>
      <p:sp>
        <p:nvSpPr>
          <p:cNvPr id="23" name="TextBox 22"/>
          <p:cNvSpPr txBox="1"/>
          <p:nvPr/>
        </p:nvSpPr>
        <p:spPr>
          <a:xfrm>
            <a:off x="632520" y="5301208"/>
            <a:ext cx="7848872" cy="1200329"/>
          </a:xfrm>
          <a:prstGeom prst="rect">
            <a:avLst/>
          </a:prstGeom>
          <a:noFill/>
        </p:spPr>
        <p:txBody>
          <a:bodyPr wrap="square" rtlCol="0">
            <a:spAutoFit/>
          </a:bodyPr>
          <a:lstStyle/>
          <a:p>
            <a:pPr algn="just"/>
            <a:r>
              <a:rPr lang="en-US" altLang="zh-CN" sz="1200" dirty="0" smtClean="0"/>
              <a:t>In the case of 33.7mm wall insulation:</a:t>
            </a:r>
          </a:p>
          <a:p>
            <a:pPr algn="just"/>
            <a:r>
              <a:rPr lang="en-US" altLang="zh-CN" sz="1200" dirty="0" smtClean="0"/>
              <a:t>Comparing other two cities, the value of energy for cooling in Piacenza (326.13GJ)is higher than that in Reykjavik-Iceland(9.28GJ), but much lower than that in Singapore(1854.97GJ). And for heating, the value in Piacenza is double lower than that in Iceland, but much higher than that in Singapore, since the value in Singapore for heating is 0.</a:t>
            </a:r>
          </a:p>
          <a:p>
            <a:pPr algn="just"/>
            <a:endParaRPr lang="en-US" altLang="zh-CN" sz="1200" dirty="0" smtClean="0"/>
          </a:p>
          <a:p>
            <a:pPr algn="just"/>
            <a:r>
              <a:rPr lang="en-US" altLang="zh-CN" sz="1200" dirty="0" smtClean="0"/>
              <a:t>The case of 79.4mm wall insulation is the same situation as the one above.</a:t>
            </a:r>
            <a:endParaRPr lang="zh-CN" altLang="en-US" sz="1200" dirty="0"/>
          </a:p>
        </p:txBody>
      </p:sp>
      <p:graphicFrame>
        <p:nvGraphicFramePr>
          <p:cNvPr id="24" name="表格 23"/>
          <p:cNvGraphicFramePr/>
          <p:nvPr/>
        </p:nvGraphicFramePr>
        <p:xfrm>
          <a:off x="632520" y="3510300"/>
          <a:ext cx="7748270" cy="1583690"/>
        </p:xfrm>
        <a:graphic>
          <a:graphicData uri="http://schemas.openxmlformats.org/drawingml/2006/table">
            <a:tbl>
              <a:tblPr firstRow="1" bandRow="1">
                <a:tableStyleId>{5C22544A-7EE6-4342-B048-85BDC9FD1C3A}</a:tableStyleId>
              </a:tblPr>
              <a:tblGrid>
                <a:gridCol w="2146935"/>
                <a:gridCol w="1400175"/>
                <a:gridCol w="1229360"/>
                <a:gridCol w="1373505"/>
                <a:gridCol w="767080"/>
                <a:gridCol w="831215"/>
              </a:tblGrid>
              <a:tr h="365760">
                <a:tc rowSpan="2">
                  <a:txBody>
                    <a:bodyPr/>
                    <a:lstStyle/>
                    <a:p>
                      <a:pPr>
                        <a:buNone/>
                      </a:pPr>
                      <a:endParaRPr lang="zh-CN" altLang="en-US" dirty="0"/>
                    </a:p>
                  </a:txBody>
                  <a:tcPr/>
                </a:tc>
                <a:tc gridSpan="3">
                  <a:txBody>
                    <a:bodyPr/>
                    <a:lstStyle/>
                    <a:p>
                      <a:pPr algn="ctr">
                        <a:buNone/>
                      </a:pPr>
                      <a:r>
                        <a:rPr lang="en-US" altLang="zh-CN" dirty="0"/>
                        <a:t>CITY</a:t>
                      </a:r>
                      <a:endParaRPr lang="en-US" altLang="zh-CN" dirty="0">
                        <a:solidFill>
                          <a:schemeClr val="tx1"/>
                        </a:solidFill>
                      </a:endParaRPr>
                    </a:p>
                  </a:txBody>
                  <a:tcPr/>
                </a:tc>
                <a:tc hMerge="1">
                  <a:txBody>
                    <a:bodyPr/>
                    <a:lstStyle/>
                    <a:p>
                      <a:endParaRPr lang="zh-CN"/>
                    </a:p>
                  </a:txBody>
                  <a:tcPr/>
                </a:tc>
                <a:tc hMerge="1">
                  <a:txBody>
                    <a:bodyPr/>
                    <a:lstStyle/>
                    <a:p>
                      <a:endParaRPr lang="zh-CN"/>
                    </a:p>
                  </a:txBody>
                  <a:tcPr/>
                </a:tc>
                <a:tc gridSpan="2">
                  <a:txBody>
                    <a:bodyPr/>
                    <a:lstStyle/>
                    <a:p>
                      <a:pPr algn="ctr">
                        <a:buNone/>
                      </a:pPr>
                      <a:r>
                        <a:rPr lang="en-US" altLang="zh-CN" dirty="0" smtClean="0"/>
                        <a:t>off%</a:t>
                      </a:r>
                      <a:endParaRPr lang="en-US" altLang="zh-CN" dirty="0">
                        <a:solidFill>
                          <a:schemeClr val="tx1"/>
                        </a:solidFill>
                      </a:endParaRPr>
                    </a:p>
                  </a:txBody>
                  <a:tcPr/>
                </a:tc>
                <a:tc hMerge="1">
                  <a:txBody>
                    <a:bodyPr/>
                    <a:lstStyle/>
                    <a:p>
                      <a:endParaRPr lang="zh-CN"/>
                    </a:p>
                  </a:txBody>
                  <a:tcPr/>
                </a:tc>
              </a:tr>
              <a:tr h="455930">
                <a:tc vMerge="1">
                  <a:txBody>
                    <a:bodyPr/>
                    <a:lstStyle/>
                    <a:p>
                      <a:endParaRPr lang="zh-CN"/>
                    </a:p>
                  </a:txBody>
                  <a:tcPr/>
                </a:tc>
                <a:tc>
                  <a:txBody>
                    <a:bodyPr/>
                    <a:lstStyle/>
                    <a:p>
                      <a:pPr algn="ctr">
                        <a:buNone/>
                      </a:pPr>
                      <a:r>
                        <a:rPr lang="en-US" altLang="zh-CN" sz="1400" dirty="0"/>
                        <a:t>Piacenza</a:t>
                      </a:r>
                      <a:r>
                        <a:rPr lang="zh-CN" altLang="en-US" sz="1400" dirty="0"/>
                        <a:t>（</a:t>
                      </a:r>
                      <a:r>
                        <a:rPr lang="en-US" altLang="zh-CN" sz="1400" dirty="0"/>
                        <a:t>C</a:t>
                      </a:r>
                      <a:r>
                        <a:rPr lang="en-US" altLang="zh-CN" sz="1000" dirty="0"/>
                        <a:t>1</a:t>
                      </a:r>
                      <a:r>
                        <a:rPr lang="zh-CN" altLang="en-US" sz="1400" dirty="0"/>
                        <a:t>）</a:t>
                      </a:r>
                    </a:p>
                  </a:txBody>
                  <a:tcPr/>
                </a:tc>
                <a:tc>
                  <a:txBody>
                    <a:bodyPr/>
                    <a:lstStyle/>
                    <a:p>
                      <a:pPr algn="ctr">
                        <a:buNone/>
                      </a:pPr>
                      <a:r>
                        <a:rPr lang="en-US" altLang="zh-CN" sz="1400" dirty="0"/>
                        <a:t>Iceland (C</a:t>
                      </a:r>
                      <a:r>
                        <a:rPr lang="en-US" altLang="zh-CN" sz="1000" dirty="0"/>
                        <a:t>2</a:t>
                      </a:r>
                      <a:r>
                        <a:rPr lang="en-US" altLang="zh-CN" sz="1400" dirty="0"/>
                        <a:t>)</a:t>
                      </a:r>
                    </a:p>
                  </a:txBody>
                  <a:tcPr/>
                </a:tc>
                <a:tc>
                  <a:txBody>
                    <a:bodyPr/>
                    <a:lstStyle/>
                    <a:p>
                      <a:pPr algn="ctr">
                        <a:buNone/>
                      </a:pPr>
                      <a:r>
                        <a:rPr lang="en-US" altLang="zh-CN" sz="1400" dirty="0"/>
                        <a:t>Singapore (C</a:t>
                      </a:r>
                      <a:r>
                        <a:rPr lang="en-US" altLang="zh-CN" sz="1000" dirty="0"/>
                        <a:t>3</a:t>
                      </a:r>
                      <a:r>
                        <a:rPr lang="en-US" altLang="zh-CN" sz="1400" dirty="0"/>
                        <a:t>)</a:t>
                      </a:r>
                    </a:p>
                  </a:txBody>
                  <a:tcPr/>
                </a:tc>
                <a:tc>
                  <a:txBody>
                    <a:bodyPr/>
                    <a:lstStyle/>
                    <a:p>
                      <a:pPr>
                        <a:buNone/>
                      </a:pPr>
                      <a:endParaRPr lang="zh-CN" altLang="en-US" dirty="0"/>
                    </a:p>
                  </a:txBody>
                  <a:tcPr/>
                </a:tc>
                <a:tc>
                  <a:txBody>
                    <a:bodyPr/>
                    <a:lstStyle/>
                    <a:p>
                      <a:pPr>
                        <a:buNone/>
                      </a:pPr>
                      <a:endParaRPr lang="zh-CN" altLang="en-US" dirty="0"/>
                    </a:p>
                  </a:txBody>
                  <a:tcPr/>
                </a:tc>
              </a:tr>
              <a:tr h="381000">
                <a:tc>
                  <a:txBody>
                    <a:bodyPr/>
                    <a:lstStyle/>
                    <a:p>
                      <a:pPr algn="ctr">
                        <a:buNone/>
                      </a:pPr>
                      <a:r>
                        <a:rPr lang="en-US" altLang="zh-CN" sz="1200" dirty="0" smtClean="0"/>
                        <a:t>33.7</a:t>
                      </a:r>
                      <a:endParaRPr lang="zh-CN" altLang="en-US" sz="1200" dirty="0"/>
                    </a:p>
                  </a:txBody>
                  <a:tcPr/>
                </a:tc>
                <a:tc>
                  <a:txBody>
                    <a:bodyPr/>
                    <a:lstStyle/>
                    <a:p>
                      <a:pPr algn="ctr">
                        <a:buNone/>
                      </a:pPr>
                      <a:r>
                        <a:rPr lang="en-US" altLang="zh-CN" sz="1200" dirty="0" smtClean="0"/>
                        <a:t>680.17</a:t>
                      </a:r>
                      <a:endParaRPr lang="zh-CN" altLang="en-US" sz="1200" dirty="0"/>
                    </a:p>
                  </a:txBody>
                  <a:tcPr/>
                </a:tc>
                <a:tc>
                  <a:txBody>
                    <a:bodyPr/>
                    <a:lstStyle/>
                    <a:p>
                      <a:pPr algn="ctr">
                        <a:buNone/>
                      </a:pPr>
                      <a:r>
                        <a:rPr lang="en-US" altLang="zh-CN" sz="1200" dirty="0" smtClean="0"/>
                        <a:t>1515.62</a:t>
                      </a:r>
                      <a:endParaRPr lang="zh-CN" altLang="en-US" sz="1200" dirty="0"/>
                    </a:p>
                  </a:txBody>
                  <a:tcPr/>
                </a:tc>
                <a:tc>
                  <a:txBody>
                    <a:bodyPr/>
                    <a:lstStyle/>
                    <a:p>
                      <a:pPr algn="ctr">
                        <a:buNone/>
                      </a:pPr>
                      <a:r>
                        <a:rPr lang="en-US" altLang="zh-CN" sz="1200" dirty="0" smtClean="0"/>
                        <a:t>0.00</a:t>
                      </a:r>
                      <a:endParaRPr lang="zh-CN" altLang="en-US" sz="1200" dirty="0"/>
                    </a:p>
                  </a:txBody>
                  <a:tcPr/>
                </a:tc>
                <a:tc>
                  <a:txBody>
                    <a:bodyPr/>
                    <a:lstStyle/>
                    <a:p>
                      <a:pPr algn="ctr">
                        <a:buNone/>
                      </a:pPr>
                      <a:r>
                        <a:rPr lang="en-US" altLang="zh-CN" sz="1200" dirty="0" smtClean="0"/>
                        <a:t>122.8</a:t>
                      </a:r>
                      <a:endParaRPr lang="zh-CN" altLang="en-US" sz="1200" dirty="0"/>
                    </a:p>
                  </a:txBody>
                  <a:tcPr/>
                </a:tc>
                <a:tc>
                  <a:txBody>
                    <a:bodyPr/>
                    <a:lstStyle/>
                    <a:p>
                      <a:pPr algn="ctr">
                        <a:buNone/>
                      </a:pPr>
                      <a:r>
                        <a:rPr lang="en-US" altLang="zh-CN" sz="1200" dirty="0" smtClean="0"/>
                        <a:t>-100.0</a:t>
                      </a:r>
                      <a:endParaRPr lang="zh-CN" altLang="en-US" sz="1200" dirty="0"/>
                    </a:p>
                  </a:txBody>
                  <a:tcPr/>
                </a:tc>
              </a:tr>
              <a:tr h="381000">
                <a:tc>
                  <a:txBody>
                    <a:bodyPr/>
                    <a:lstStyle/>
                    <a:p>
                      <a:pPr algn="ctr">
                        <a:buNone/>
                      </a:pPr>
                      <a:r>
                        <a:rPr lang="en-US" altLang="zh-CN" sz="1200" dirty="0" smtClean="0"/>
                        <a:t>79.4</a:t>
                      </a:r>
                      <a:endParaRPr lang="zh-CN" altLang="en-US" sz="1200" dirty="0"/>
                    </a:p>
                  </a:txBody>
                  <a:tcPr/>
                </a:tc>
                <a:tc>
                  <a:txBody>
                    <a:bodyPr/>
                    <a:lstStyle/>
                    <a:p>
                      <a:pPr algn="ctr">
                        <a:buNone/>
                      </a:pPr>
                      <a:r>
                        <a:rPr lang="en-US" altLang="zh-CN" sz="1200" dirty="0" smtClean="0"/>
                        <a:t>646.90</a:t>
                      </a:r>
                      <a:endParaRPr lang="zh-CN" altLang="en-US" sz="1200" dirty="0"/>
                    </a:p>
                  </a:txBody>
                  <a:tcPr/>
                </a:tc>
                <a:tc>
                  <a:txBody>
                    <a:bodyPr/>
                    <a:lstStyle/>
                    <a:p>
                      <a:pPr algn="ctr">
                        <a:buNone/>
                      </a:pPr>
                      <a:r>
                        <a:rPr lang="en-US" altLang="zh-CN" sz="1200" dirty="0" smtClean="0"/>
                        <a:t>1437.62</a:t>
                      </a:r>
                      <a:endParaRPr lang="zh-CN" altLang="en-US" sz="1200" dirty="0"/>
                    </a:p>
                  </a:txBody>
                  <a:tcPr/>
                </a:tc>
                <a:tc>
                  <a:txBody>
                    <a:bodyPr/>
                    <a:lstStyle/>
                    <a:p>
                      <a:pPr algn="ctr">
                        <a:buNone/>
                      </a:pPr>
                      <a:r>
                        <a:rPr lang="en-US" altLang="zh-CN" sz="1200" dirty="0" smtClean="0"/>
                        <a:t>0..00</a:t>
                      </a:r>
                      <a:endParaRPr lang="zh-CN" altLang="en-US" sz="1200" dirty="0"/>
                    </a:p>
                  </a:txBody>
                  <a:tcPr/>
                </a:tc>
                <a:tc>
                  <a:txBody>
                    <a:bodyPr/>
                    <a:lstStyle/>
                    <a:p>
                      <a:pPr algn="ctr">
                        <a:buNone/>
                      </a:pPr>
                      <a:r>
                        <a:rPr lang="en-US" altLang="zh-CN" sz="1200" dirty="0" smtClean="0"/>
                        <a:t>122.2</a:t>
                      </a:r>
                      <a:endParaRPr lang="zh-CN" altLang="en-US" sz="1200" dirty="0"/>
                    </a:p>
                  </a:txBody>
                  <a:tcPr/>
                </a:tc>
                <a:tc>
                  <a:txBody>
                    <a:bodyPr/>
                    <a:lstStyle/>
                    <a:p>
                      <a:pPr algn="ctr">
                        <a:buNone/>
                      </a:pPr>
                      <a:r>
                        <a:rPr lang="en-US" altLang="zh-CN" sz="1200" dirty="0" smtClean="0"/>
                        <a:t>-100.0</a:t>
                      </a:r>
                      <a:endParaRPr lang="zh-CN" altLang="en-US" sz="1200" dirty="0"/>
                    </a:p>
                  </a:txBody>
                  <a:tcPr/>
                </a:tc>
              </a:tr>
            </a:tbl>
          </a:graphicData>
        </a:graphic>
      </p:graphicFrame>
      <p:cxnSp>
        <p:nvCxnSpPr>
          <p:cNvPr id="25" name="直接连接符 24"/>
          <p:cNvCxnSpPr/>
          <p:nvPr/>
        </p:nvCxnSpPr>
        <p:spPr>
          <a:xfrm>
            <a:off x="602358" y="3510300"/>
            <a:ext cx="2154237" cy="7921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3"/>
          <p:cNvSpPr txBox="1">
            <a:spLocks noChangeArrowheads="1"/>
          </p:cNvSpPr>
          <p:nvPr/>
        </p:nvSpPr>
        <p:spPr bwMode="auto">
          <a:xfrm>
            <a:off x="6874570" y="3808750"/>
            <a:ext cx="1044575" cy="368300"/>
          </a:xfrm>
          <a:prstGeom prst="rect">
            <a:avLst/>
          </a:prstGeom>
          <a:noFill/>
          <a:ln w="9525">
            <a:noFill/>
            <a:miter lim="800000"/>
            <a:headEnd/>
            <a:tailEnd/>
          </a:ln>
        </p:spPr>
        <p:txBody>
          <a:bodyPr>
            <a:spAutoFit/>
          </a:bodyPr>
          <a:lstStyle/>
          <a:p>
            <a:r>
              <a:rPr lang="en-US" altLang="zh-CN" sz="1400"/>
              <a:t>C</a:t>
            </a:r>
            <a:r>
              <a:rPr lang="en-US" altLang="zh-CN" sz="1000"/>
              <a:t>2</a:t>
            </a:r>
            <a:r>
              <a:rPr lang="en-US" altLang="zh-CN"/>
              <a:t>-</a:t>
            </a:r>
            <a:r>
              <a:rPr lang="en-US" altLang="zh-CN" sz="1400"/>
              <a:t>C</a:t>
            </a:r>
            <a:r>
              <a:rPr lang="en-US" altLang="zh-CN" sz="1000"/>
              <a:t>1</a:t>
            </a:r>
          </a:p>
        </p:txBody>
      </p:sp>
      <p:sp>
        <p:nvSpPr>
          <p:cNvPr id="28" name="文本框 4"/>
          <p:cNvSpPr txBox="1">
            <a:spLocks noChangeArrowheads="1"/>
          </p:cNvSpPr>
          <p:nvPr/>
        </p:nvSpPr>
        <p:spPr bwMode="auto">
          <a:xfrm>
            <a:off x="7623870" y="3808750"/>
            <a:ext cx="1044575" cy="368300"/>
          </a:xfrm>
          <a:prstGeom prst="rect">
            <a:avLst/>
          </a:prstGeom>
          <a:noFill/>
          <a:ln w="9525">
            <a:noFill/>
            <a:miter lim="800000"/>
            <a:headEnd/>
            <a:tailEnd/>
          </a:ln>
        </p:spPr>
        <p:txBody>
          <a:bodyPr>
            <a:spAutoFit/>
          </a:bodyPr>
          <a:lstStyle/>
          <a:p>
            <a:r>
              <a:rPr lang="en-US" altLang="zh-CN" sz="1400"/>
              <a:t>C</a:t>
            </a:r>
            <a:r>
              <a:rPr lang="en-US" altLang="zh-CN" sz="1000"/>
              <a:t>3</a:t>
            </a:r>
            <a:r>
              <a:rPr lang="en-US" altLang="zh-CN"/>
              <a:t>-</a:t>
            </a:r>
            <a:r>
              <a:rPr lang="en-US" altLang="zh-CN" sz="1400"/>
              <a:t>C</a:t>
            </a:r>
            <a:r>
              <a:rPr lang="en-US" altLang="zh-CN" sz="1000"/>
              <a:t>1</a:t>
            </a:r>
          </a:p>
        </p:txBody>
      </p:sp>
      <p:sp>
        <p:nvSpPr>
          <p:cNvPr id="29" name="文本框 5"/>
          <p:cNvSpPr txBox="1">
            <a:spLocks noChangeArrowheads="1"/>
          </p:cNvSpPr>
          <p:nvPr/>
        </p:nvSpPr>
        <p:spPr bwMode="auto">
          <a:xfrm>
            <a:off x="7020620" y="4062750"/>
            <a:ext cx="1044575" cy="307975"/>
          </a:xfrm>
          <a:prstGeom prst="rect">
            <a:avLst/>
          </a:prstGeom>
          <a:noFill/>
          <a:ln w="9525">
            <a:noFill/>
            <a:miter lim="800000"/>
            <a:headEnd/>
            <a:tailEnd/>
          </a:ln>
        </p:spPr>
        <p:txBody>
          <a:bodyPr>
            <a:spAutoFit/>
          </a:bodyPr>
          <a:lstStyle/>
          <a:p>
            <a:r>
              <a:rPr lang="en-US" altLang="zh-CN" sz="1400"/>
              <a:t>C</a:t>
            </a:r>
            <a:r>
              <a:rPr lang="en-US" altLang="zh-CN" sz="1000"/>
              <a:t>1</a:t>
            </a:r>
          </a:p>
        </p:txBody>
      </p:sp>
      <p:sp>
        <p:nvSpPr>
          <p:cNvPr id="30" name="文本框 6"/>
          <p:cNvSpPr txBox="1">
            <a:spLocks noChangeArrowheads="1"/>
          </p:cNvSpPr>
          <p:nvPr/>
        </p:nvSpPr>
        <p:spPr bwMode="auto">
          <a:xfrm>
            <a:off x="7760395" y="4062750"/>
            <a:ext cx="1044575" cy="307975"/>
          </a:xfrm>
          <a:prstGeom prst="rect">
            <a:avLst/>
          </a:prstGeom>
          <a:noFill/>
          <a:ln w="9525">
            <a:noFill/>
            <a:miter lim="800000"/>
            <a:headEnd/>
            <a:tailEnd/>
          </a:ln>
        </p:spPr>
        <p:txBody>
          <a:bodyPr>
            <a:spAutoFit/>
          </a:bodyPr>
          <a:lstStyle/>
          <a:p>
            <a:r>
              <a:rPr lang="en-US" altLang="zh-CN" sz="1400"/>
              <a:t>C</a:t>
            </a:r>
            <a:r>
              <a:rPr lang="en-US" altLang="zh-CN" sz="1000"/>
              <a:t>1</a:t>
            </a:r>
          </a:p>
        </p:txBody>
      </p:sp>
      <p:cxnSp>
        <p:nvCxnSpPr>
          <p:cNvPr id="31" name="直接连接符 30"/>
          <p:cNvCxnSpPr/>
          <p:nvPr/>
        </p:nvCxnSpPr>
        <p:spPr>
          <a:xfrm>
            <a:off x="6957120" y="4116725"/>
            <a:ext cx="50323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687370" y="4116725"/>
            <a:ext cx="50482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文本框 10"/>
          <p:cNvSpPr txBox="1">
            <a:spLocks noChangeArrowheads="1"/>
          </p:cNvSpPr>
          <p:nvPr/>
        </p:nvSpPr>
        <p:spPr bwMode="auto">
          <a:xfrm>
            <a:off x="560512" y="3728065"/>
            <a:ext cx="2482850" cy="646331"/>
          </a:xfrm>
          <a:prstGeom prst="rect">
            <a:avLst/>
          </a:prstGeom>
          <a:noFill/>
          <a:ln w="9525">
            <a:noFill/>
            <a:miter lim="800000"/>
            <a:headEnd/>
            <a:tailEnd/>
          </a:ln>
        </p:spPr>
        <p:txBody>
          <a:bodyPr>
            <a:spAutoFit/>
          </a:bodyPr>
          <a:lstStyle/>
          <a:p>
            <a:r>
              <a:rPr lang="en-US" altLang="zh-CN" sz="1200" dirty="0"/>
              <a:t>Thickness </a:t>
            </a:r>
          </a:p>
          <a:p>
            <a:r>
              <a:rPr lang="en-US" altLang="zh-CN" sz="1200" dirty="0"/>
              <a:t>of </a:t>
            </a:r>
            <a:r>
              <a:rPr lang="en-US" altLang="zh-CN" sz="1200" dirty="0" smtClean="0"/>
              <a:t> the wall insulation</a:t>
            </a:r>
          </a:p>
          <a:p>
            <a:r>
              <a:rPr lang="en-US" altLang="zh-CN" sz="1200" dirty="0" smtClean="0"/>
              <a:t>(mm)</a:t>
            </a:r>
            <a:endParaRPr lang="en-US" altLang="zh-CN" sz="1200" dirty="0"/>
          </a:p>
        </p:txBody>
      </p:sp>
      <p:sp>
        <p:nvSpPr>
          <p:cNvPr id="34" name="文本框 11"/>
          <p:cNvSpPr txBox="1">
            <a:spLocks noChangeArrowheads="1"/>
          </p:cNvSpPr>
          <p:nvPr/>
        </p:nvSpPr>
        <p:spPr bwMode="auto">
          <a:xfrm>
            <a:off x="2792760" y="3140968"/>
            <a:ext cx="3978473" cy="369332"/>
          </a:xfrm>
          <a:prstGeom prst="rect">
            <a:avLst/>
          </a:prstGeom>
          <a:noFill/>
          <a:ln w="9525">
            <a:noFill/>
            <a:miter lim="800000"/>
            <a:headEnd/>
            <a:tailEnd/>
          </a:ln>
        </p:spPr>
        <p:txBody>
          <a:bodyPr wrap="square">
            <a:spAutoFit/>
          </a:bodyPr>
          <a:lstStyle/>
          <a:p>
            <a:r>
              <a:rPr lang="en-US" altLang="zh-CN" i="1" dirty="0" smtClean="0"/>
              <a:t>VALUE OF DISTRICT HEATING(GJ)</a:t>
            </a:r>
            <a:endParaRPr lang="en-US" altLang="zh-CN" i="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5"/>
          <p:cNvPicPr>
            <a:picLocks noChangeAspect="1" noChangeArrowheads="1"/>
          </p:cNvPicPr>
          <p:nvPr/>
        </p:nvPicPr>
        <p:blipFill>
          <a:blip r:embed="rId2" cstate="print"/>
          <a:srcRect l="27552" t="32110" r="46990" b="31469"/>
          <a:stretch>
            <a:fillRect/>
          </a:stretch>
        </p:blipFill>
        <p:spPr bwMode="auto">
          <a:xfrm>
            <a:off x="3745020" y="1268760"/>
            <a:ext cx="2216092" cy="1783985"/>
          </a:xfrm>
          <a:prstGeom prst="rect">
            <a:avLst/>
          </a:prstGeom>
          <a:noFill/>
          <a:ln w="9525">
            <a:noFill/>
            <a:miter lim="800000"/>
            <a:headEnd/>
            <a:tailEnd/>
          </a:ln>
        </p:spPr>
      </p:pic>
      <p:sp>
        <p:nvSpPr>
          <p:cNvPr id="22" name="TextBox 11"/>
          <p:cNvSpPr txBox="1"/>
          <p:nvPr/>
        </p:nvSpPr>
        <p:spPr>
          <a:xfrm>
            <a:off x="4088636" y="1791365"/>
            <a:ext cx="702945" cy="398780"/>
          </a:xfrm>
          <a:prstGeom prst="rect">
            <a:avLst/>
          </a:prstGeom>
          <a:noFill/>
        </p:spPr>
        <p:txBody>
          <a:bodyPr wrap="square" rtlCol="0">
            <a:spAutoFit/>
          </a:bodyPr>
          <a:lstStyle/>
          <a:p>
            <a:r>
              <a:rPr lang="en-US" altLang="zh-CN" sz="1000" dirty="0" smtClean="0"/>
              <a:t>303k</a:t>
            </a:r>
          </a:p>
          <a:p>
            <a:r>
              <a:rPr lang="en-US" altLang="zh-CN" sz="1000" dirty="0" smtClean="0"/>
              <a:t>19%</a:t>
            </a:r>
          </a:p>
        </p:txBody>
      </p:sp>
      <p:sp>
        <p:nvSpPr>
          <p:cNvPr id="23" name="TextBox 12"/>
          <p:cNvSpPr txBox="1"/>
          <p:nvPr/>
        </p:nvSpPr>
        <p:spPr>
          <a:xfrm>
            <a:off x="4612511" y="2103785"/>
            <a:ext cx="484505" cy="398780"/>
          </a:xfrm>
          <a:prstGeom prst="rect">
            <a:avLst/>
          </a:prstGeom>
          <a:noFill/>
        </p:spPr>
        <p:txBody>
          <a:bodyPr wrap="square" rtlCol="0">
            <a:spAutoFit/>
          </a:bodyPr>
          <a:lstStyle/>
          <a:p>
            <a:r>
              <a:rPr lang="en-US" altLang="zh-CN" sz="1000" dirty="0" smtClean="0"/>
              <a:t>700k</a:t>
            </a:r>
          </a:p>
          <a:p>
            <a:r>
              <a:rPr lang="en-US" altLang="zh-CN" sz="1000" dirty="0" smtClean="0"/>
              <a:t>43%</a:t>
            </a:r>
          </a:p>
        </p:txBody>
      </p:sp>
      <p:sp>
        <p:nvSpPr>
          <p:cNvPr id="24" name="TextBox 13"/>
          <p:cNvSpPr txBox="1"/>
          <p:nvPr/>
        </p:nvSpPr>
        <p:spPr>
          <a:xfrm>
            <a:off x="4075301" y="2453035"/>
            <a:ext cx="484505" cy="429895"/>
          </a:xfrm>
          <a:prstGeom prst="rect">
            <a:avLst/>
          </a:prstGeom>
          <a:noFill/>
        </p:spPr>
        <p:txBody>
          <a:bodyPr wrap="square" rtlCol="0">
            <a:spAutoFit/>
          </a:bodyPr>
          <a:lstStyle/>
          <a:p>
            <a:r>
              <a:rPr lang="en-US" altLang="zh-CN" sz="1000" dirty="0" smtClean="0"/>
              <a:t>613k</a:t>
            </a:r>
            <a:endParaRPr lang="en-US" altLang="zh-CN" sz="1200" dirty="0" smtClean="0"/>
          </a:p>
          <a:p>
            <a:r>
              <a:rPr lang="en-US" altLang="zh-CN" sz="1200" dirty="0" smtClean="0"/>
              <a:t>38%</a:t>
            </a:r>
            <a:endParaRPr lang="zh-CN" altLang="en-US" sz="1200" dirty="0"/>
          </a:p>
        </p:txBody>
      </p:sp>
      <p:pic>
        <p:nvPicPr>
          <p:cNvPr id="25" name="Picture 5"/>
          <p:cNvPicPr>
            <a:picLocks noChangeAspect="1" noChangeArrowheads="1"/>
          </p:cNvPicPr>
          <p:nvPr/>
        </p:nvPicPr>
        <p:blipFill>
          <a:blip r:embed="rId3" cstate="print"/>
          <a:srcRect l="27863" t="37203" r="47233" b="27360"/>
          <a:stretch>
            <a:fillRect/>
          </a:stretch>
        </p:blipFill>
        <p:spPr bwMode="auto">
          <a:xfrm>
            <a:off x="3791101" y="3096344"/>
            <a:ext cx="2170011" cy="1736413"/>
          </a:xfrm>
          <a:prstGeom prst="rect">
            <a:avLst/>
          </a:prstGeom>
          <a:noFill/>
          <a:ln w="9525">
            <a:noFill/>
            <a:miter lim="800000"/>
            <a:headEnd/>
            <a:tailEnd/>
          </a:ln>
        </p:spPr>
      </p:pic>
      <p:sp>
        <p:nvSpPr>
          <p:cNvPr id="26" name="TextBox 25"/>
          <p:cNvSpPr txBox="1"/>
          <p:nvPr/>
        </p:nvSpPr>
        <p:spPr>
          <a:xfrm>
            <a:off x="4084829" y="3763697"/>
            <a:ext cx="646430" cy="398780"/>
          </a:xfrm>
          <a:prstGeom prst="rect">
            <a:avLst/>
          </a:prstGeom>
          <a:noFill/>
        </p:spPr>
        <p:txBody>
          <a:bodyPr wrap="square" rtlCol="0">
            <a:spAutoFit/>
          </a:bodyPr>
          <a:lstStyle/>
          <a:p>
            <a:r>
              <a:rPr lang="en-US" altLang="zh-CN" sz="1000" dirty="0" smtClean="0"/>
              <a:t>0.7m</a:t>
            </a:r>
          </a:p>
          <a:p>
            <a:r>
              <a:rPr lang="en-US" altLang="zh-CN" sz="1000" dirty="0" smtClean="0"/>
              <a:t>34%</a:t>
            </a:r>
          </a:p>
        </p:txBody>
      </p:sp>
      <p:sp>
        <p:nvSpPr>
          <p:cNvPr id="27" name="TextBox 26"/>
          <p:cNvSpPr txBox="1"/>
          <p:nvPr/>
        </p:nvSpPr>
        <p:spPr>
          <a:xfrm>
            <a:off x="4615054" y="4051729"/>
            <a:ext cx="563880" cy="398780"/>
          </a:xfrm>
          <a:prstGeom prst="rect">
            <a:avLst/>
          </a:prstGeom>
          <a:noFill/>
        </p:spPr>
        <p:txBody>
          <a:bodyPr wrap="square" rtlCol="0">
            <a:spAutoFit/>
          </a:bodyPr>
          <a:lstStyle/>
          <a:p>
            <a:r>
              <a:rPr lang="en-US" altLang="zh-CN" sz="1000" dirty="0" smtClean="0"/>
              <a:t>1.4m</a:t>
            </a:r>
          </a:p>
          <a:p>
            <a:r>
              <a:rPr lang="en-US" altLang="zh-CN" sz="1000" dirty="0" smtClean="0"/>
              <a:t>66%</a:t>
            </a:r>
          </a:p>
        </p:txBody>
      </p:sp>
      <p:pic>
        <p:nvPicPr>
          <p:cNvPr id="28" name="Picture 5"/>
          <p:cNvPicPr>
            <a:picLocks noChangeAspect="1" noChangeArrowheads="1"/>
          </p:cNvPicPr>
          <p:nvPr/>
        </p:nvPicPr>
        <p:blipFill>
          <a:blip r:embed="rId4" cstate="print"/>
          <a:srcRect l="27309" t="45002" r="47744" b="20469"/>
          <a:stretch>
            <a:fillRect/>
          </a:stretch>
        </p:blipFill>
        <p:spPr bwMode="auto">
          <a:xfrm>
            <a:off x="3740233" y="4941168"/>
            <a:ext cx="2220879" cy="1728192"/>
          </a:xfrm>
          <a:prstGeom prst="rect">
            <a:avLst/>
          </a:prstGeom>
          <a:noFill/>
          <a:ln w="9525">
            <a:noFill/>
            <a:miter lim="800000"/>
            <a:headEnd/>
            <a:tailEnd/>
          </a:ln>
        </p:spPr>
      </p:pic>
      <p:sp>
        <p:nvSpPr>
          <p:cNvPr id="29" name="TextBox 28"/>
          <p:cNvSpPr txBox="1"/>
          <p:nvPr/>
        </p:nvSpPr>
        <p:spPr>
          <a:xfrm>
            <a:off x="4028265" y="5530856"/>
            <a:ext cx="504056" cy="400110"/>
          </a:xfrm>
          <a:prstGeom prst="rect">
            <a:avLst/>
          </a:prstGeom>
          <a:noFill/>
        </p:spPr>
        <p:txBody>
          <a:bodyPr wrap="square" rtlCol="0">
            <a:spAutoFit/>
          </a:bodyPr>
          <a:lstStyle/>
          <a:p>
            <a:r>
              <a:rPr lang="en-US" altLang="zh-CN" sz="1000" dirty="0" smtClean="0"/>
              <a:t>0.7m</a:t>
            </a:r>
          </a:p>
          <a:p>
            <a:r>
              <a:rPr lang="en-US" altLang="zh-CN" sz="1000" dirty="0" smtClean="0"/>
              <a:t>29%</a:t>
            </a:r>
            <a:endParaRPr lang="zh-CN" altLang="en-US" sz="1000" dirty="0"/>
          </a:p>
        </p:txBody>
      </p:sp>
      <p:sp>
        <p:nvSpPr>
          <p:cNvPr id="30" name="TextBox 29"/>
          <p:cNvSpPr txBox="1"/>
          <p:nvPr/>
        </p:nvSpPr>
        <p:spPr>
          <a:xfrm>
            <a:off x="4505869" y="5890896"/>
            <a:ext cx="504056" cy="400110"/>
          </a:xfrm>
          <a:prstGeom prst="rect">
            <a:avLst/>
          </a:prstGeom>
          <a:noFill/>
        </p:spPr>
        <p:txBody>
          <a:bodyPr wrap="square" rtlCol="0">
            <a:spAutoFit/>
          </a:bodyPr>
          <a:lstStyle/>
          <a:p>
            <a:r>
              <a:rPr lang="en-US" altLang="zh-CN" sz="1000" dirty="0" smtClean="0"/>
              <a:t>1.7m</a:t>
            </a:r>
          </a:p>
          <a:p>
            <a:r>
              <a:rPr lang="en-US" altLang="zh-CN" sz="1000" dirty="0" smtClean="0"/>
              <a:t>71%</a:t>
            </a:r>
            <a:endParaRPr lang="zh-CN" altLang="en-US" sz="1000" dirty="0"/>
          </a:p>
        </p:txBody>
      </p:sp>
      <p:pic>
        <p:nvPicPr>
          <p:cNvPr id="31" name="Picture 3"/>
          <p:cNvPicPr>
            <a:picLocks noChangeAspect="1" noChangeArrowheads="1"/>
          </p:cNvPicPr>
          <p:nvPr/>
        </p:nvPicPr>
        <p:blipFill>
          <a:blip r:embed="rId5" cstate="print"/>
          <a:srcRect l="26445" t="25753" r="47544" b="39344"/>
          <a:stretch>
            <a:fillRect/>
          </a:stretch>
        </p:blipFill>
        <p:spPr bwMode="auto">
          <a:xfrm>
            <a:off x="1280592" y="1340768"/>
            <a:ext cx="2195271" cy="1656184"/>
          </a:xfrm>
          <a:prstGeom prst="rect">
            <a:avLst/>
          </a:prstGeom>
          <a:noFill/>
          <a:ln w="9525">
            <a:noFill/>
            <a:miter lim="800000"/>
            <a:headEnd/>
            <a:tailEnd/>
          </a:ln>
        </p:spPr>
      </p:pic>
      <p:sp>
        <p:nvSpPr>
          <p:cNvPr id="32" name="TextBox 31"/>
          <p:cNvSpPr txBox="1"/>
          <p:nvPr/>
        </p:nvSpPr>
        <p:spPr>
          <a:xfrm>
            <a:off x="1640632" y="1804754"/>
            <a:ext cx="504056" cy="400110"/>
          </a:xfrm>
          <a:prstGeom prst="rect">
            <a:avLst/>
          </a:prstGeom>
          <a:noFill/>
        </p:spPr>
        <p:txBody>
          <a:bodyPr wrap="square" rtlCol="0">
            <a:spAutoFit/>
          </a:bodyPr>
          <a:lstStyle/>
          <a:p>
            <a:r>
              <a:rPr lang="en-US" altLang="zh-CN" sz="1000" dirty="0" smtClean="0"/>
              <a:t>309k</a:t>
            </a:r>
          </a:p>
          <a:p>
            <a:r>
              <a:rPr lang="en-US" altLang="zh-CN" sz="1000" dirty="0" smtClean="0"/>
              <a:t>19%</a:t>
            </a:r>
            <a:endParaRPr lang="zh-CN" altLang="en-US" sz="1000" dirty="0"/>
          </a:p>
        </p:txBody>
      </p:sp>
      <p:sp>
        <p:nvSpPr>
          <p:cNvPr id="33" name="TextBox 32"/>
          <p:cNvSpPr txBox="1"/>
          <p:nvPr/>
        </p:nvSpPr>
        <p:spPr>
          <a:xfrm>
            <a:off x="2172628" y="2097043"/>
            <a:ext cx="504056" cy="400110"/>
          </a:xfrm>
          <a:prstGeom prst="rect">
            <a:avLst/>
          </a:prstGeom>
          <a:noFill/>
        </p:spPr>
        <p:txBody>
          <a:bodyPr wrap="square" rtlCol="0">
            <a:spAutoFit/>
          </a:bodyPr>
          <a:lstStyle/>
          <a:p>
            <a:r>
              <a:rPr lang="en-US" altLang="zh-CN" sz="1000" dirty="0" smtClean="0"/>
              <a:t>700k</a:t>
            </a:r>
          </a:p>
          <a:p>
            <a:r>
              <a:rPr lang="en-US" altLang="zh-CN" sz="1000" dirty="0" smtClean="0"/>
              <a:t>42%</a:t>
            </a:r>
            <a:endParaRPr lang="zh-CN" altLang="en-US" sz="1000" dirty="0"/>
          </a:p>
        </p:txBody>
      </p:sp>
      <p:sp>
        <p:nvSpPr>
          <p:cNvPr id="34" name="TextBox 33"/>
          <p:cNvSpPr txBox="1"/>
          <p:nvPr/>
        </p:nvSpPr>
        <p:spPr>
          <a:xfrm>
            <a:off x="1640632" y="2355483"/>
            <a:ext cx="504056" cy="400110"/>
          </a:xfrm>
          <a:prstGeom prst="rect">
            <a:avLst/>
          </a:prstGeom>
          <a:noFill/>
        </p:spPr>
        <p:txBody>
          <a:bodyPr wrap="square" rtlCol="0">
            <a:spAutoFit/>
          </a:bodyPr>
          <a:lstStyle/>
          <a:p>
            <a:r>
              <a:rPr lang="en-US" altLang="zh-CN" sz="1000" dirty="0" smtClean="0"/>
              <a:t>645k</a:t>
            </a:r>
          </a:p>
          <a:p>
            <a:r>
              <a:rPr lang="en-US" altLang="zh-CN" sz="1000" dirty="0" smtClean="0"/>
              <a:t>39%</a:t>
            </a:r>
            <a:endParaRPr lang="zh-CN" altLang="en-US" sz="1000" dirty="0"/>
          </a:p>
        </p:txBody>
      </p:sp>
      <p:pic>
        <p:nvPicPr>
          <p:cNvPr id="35" name="Picture 3"/>
          <p:cNvPicPr>
            <a:picLocks noChangeAspect="1" noChangeArrowheads="1"/>
          </p:cNvPicPr>
          <p:nvPr/>
        </p:nvPicPr>
        <p:blipFill>
          <a:blip r:embed="rId6" cstate="print"/>
          <a:srcRect l="27309" t="22438" r="46560" b="39172"/>
          <a:stretch>
            <a:fillRect/>
          </a:stretch>
        </p:blipFill>
        <p:spPr bwMode="auto">
          <a:xfrm>
            <a:off x="1352600" y="2996952"/>
            <a:ext cx="2265737" cy="1872208"/>
          </a:xfrm>
          <a:prstGeom prst="rect">
            <a:avLst/>
          </a:prstGeom>
          <a:noFill/>
          <a:ln w="9525">
            <a:noFill/>
            <a:miter lim="800000"/>
            <a:headEnd/>
            <a:tailEnd/>
          </a:ln>
        </p:spPr>
      </p:pic>
      <p:sp>
        <p:nvSpPr>
          <p:cNvPr id="36" name="TextBox 10"/>
          <p:cNvSpPr txBox="1"/>
          <p:nvPr/>
        </p:nvSpPr>
        <p:spPr>
          <a:xfrm>
            <a:off x="1637080" y="3656081"/>
            <a:ext cx="1058545" cy="398780"/>
          </a:xfrm>
          <a:prstGeom prst="rect">
            <a:avLst/>
          </a:prstGeom>
          <a:noFill/>
        </p:spPr>
        <p:txBody>
          <a:bodyPr wrap="square" rtlCol="0">
            <a:spAutoFit/>
          </a:bodyPr>
          <a:lstStyle/>
          <a:p>
            <a:r>
              <a:rPr lang="en-US" altLang="zh-CN" sz="1000" dirty="0" smtClean="0"/>
              <a:t>0.7m</a:t>
            </a:r>
          </a:p>
          <a:p>
            <a:r>
              <a:rPr lang="en-US" altLang="zh-CN" sz="1000" dirty="0" smtClean="0"/>
              <a:t>33%</a:t>
            </a:r>
            <a:endParaRPr lang="zh-CN" altLang="en-US" sz="1000" dirty="0"/>
          </a:p>
        </p:txBody>
      </p:sp>
      <p:sp>
        <p:nvSpPr>
          <p:cNvPr id="37" name="TextBox 11"/>
          <p:cNvSpPr txBox="1"/>
          <p:nvPr/>
        </p:nvSpPr>
        <p:spPr>
          <a:xfrm>
            <a:off x="2205405" y="4116456"/>
            <a:ext cx="754380" cy="398780"/>
          </a:xfrm>
          <a:prstGeom prst="rect">
            <a:avLst/>
          </a:prstGeom>
          <a:noFill/>
        </p:spPr>
        <p:txBody>
          <a:bodyPr wrap="square" rtlCol="0">
            <a:spAutoFit/>
          </a:bodyPr>
          <a:lstStyle/>
          <a:p>
            <a:r>
              <a:rPr lang="en-US" altLang="zh-CN" sz="1000" dirty="0" smtClean="0"/>
              <a:t>1.4m</a:t>
            </a:r>
          </a:p>
          <a:p>
            <a:r>
              <a:rPr lang="en-US" altLang="zh-CN" sz="1000" dirty="0" smtClean="0"/>
              <a:t>67%</a:t>
            </a:r>
            <a:endParaRPr lang="zh-CN" altLang="en-US" sz="1000" dirty="0"/>
          </a:p>
        </p:txBody>
      </p:sp>
      <p:pic>
        <p:nvPicPr>
          <p:cNvPr id="38" name="Picture 9"/>
          <p:cNvPicPr>
            <a:picLocks noChangeAspect="1" noChangeArrowheads="1"/>
          </p:cNvPicPr>
          <p:nvPr/>
        </p:nvPicPr>
        <p:blipFill>
          <a:blip r:embed="rId7" cstate="print"/>
          <a:srcRect l="27309" t="24407" r="47233" b="40156"/>
          <a:stretch>
            <a:fillRect/>
          </a:stretch>
        </p:blipFill>
        <p:spPr bwMode="auto">
          <a:xfrm>
            <a:off x="1352600" y="4869160"/>
            <a:ext cx="2207734" cy="1728192"/>
          </a:xfrm>
          <a:prstGeom prst="rect">
            <a:avLst/>
          </a:prstGeom>
          <a:noFill/>
          <a:ln w="9525">
            <a:noFill/>
            <a:miter lim="800000"/>
            <a:headEnd/>
            <a:tailEnd/>
          </a:ln>
        </p:spPr>
      </p:pic>
      <p:sp>
        <p:nvSpPr>
          <p:cNvPr id="39" name="TextBox 38"/>
          <p:cNvSpPr txBox="1"/>
          <p:nvPr/>
        </p:nvSpPr>
        <p:spPr>
          <a:xfrm>
            <a:off x="1557704" y="5589250"/>
            <a:ext cx="846455" cy="398780"/>
          </a:xfrm>
          <a:prstGeom prst="rect">
            <a:avLst/>
          </a:prstGeom>
          <a:noFill/>
        </p:spPr>
        <p:txBody>
          <a:bodyPr wrap="square" rtlCol="0">
            <a:spAutoFit/>
          </a:bodyPr>
          <a:lstStyle/>
          <a:p>
            <a:r>
              <a:rPr lang="en-US" altLang="zh-CN" sz="1000" dirty="0" smtClean="0"/>
              <a:t>0.7m</a:t>
            </a:r>
          </a:p>
          <a:p>
            <a:r>
              <a:rPr lang="en-US" altLang="zh-CN" sz="1000" dirty="0" smtClean="0"/>
              <a:t>28%</a:t>
            </a:r>
          </a:p>
        </p:txBody>
      </p:sp>
      <p:sp>
        <p:nvSpPr>
          <p:cNvPr id="40" name="TextBox 39"/>
          <p:cNvSpPr txBox="1"/>
          <p:nvPr/>
        </p:nvSpPr>
        <p:spPr>
          <a:xfrm>
            <a:off x="2144687" y="5877272"/>
            <a:ext cx="1018540" cy="398780"/>
          </a:xfrm>
          <a:prstGeom prst="rect">
            <a:avLst/>
          </a:prstGeom>
          <a:noFill/>
        </p:spPr>
        <p:txBody>
          <a:bodyPr wrap="square" rtlCol="0">
            <a:spAutoFit/>
          </a:bodyPr>
          <a:lstStyle/>
          <a:p>
            <a:r>
              <a:rPr lang="en-US" altLang="zh-CN" sz="1000" dirty="0" smtClean="0"/>
              <a:t>1.8m</a:t>
            </a:r>
          </a:p>
          <a:p>
            <a:r>
              <a:rPr lang="en-US" altLang="zh-CN" sz="1000" dirty="0" smtClean="0"/>
              <a:t>72%</a:t>
            </a:r>
          </a:p>
        </p:txBody>
      </p:sp>
      <p:sp>
        <p:nvSpPr>
          <p:cNvPr id="41" name="TextBox 40"/>
          <p:cNvSpPr txBox="1"/>
          <p:nvPr/>
        </p:nvSpPr>
        <p:spPr>
          <a:xfrm>
            <a:off x="416496" y="188640"/>
            <a:ext cx="6048672" cy="584775"/>
          </a:xfrm>
          <a:prstGeom prst="rect">
            <a:avLst/>
          </a:prstGeom>
          <a:noFill/>
        </p:spPr>
        <p:txBody>
          <a:bodyPr wrap="square" rtlCol="0">
            <a:spAutoFit/>
          </a:bodyPr>
          <a:lstStyle/>
          <a:p>
            <a:pPr lvl="0" fontAlgn="base">
              <a:spcBef>
                <a:spcPct val="0"/>
              </a:spcBef>
              <a:spcAft>
                <a:spcPct val="0"/>
              </a:spcAft>
            </a:pPr>
            <a:r>
              <a:rPr kumimoji="0" lang="en-US" altLang="zh-CN" sz="32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COMPARISON-</a:t>
            </a:r>
            <a:r>
              <a:rPr kumimoji="0" lang="en-US" altLang="zh-CN" sz="28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Different</a:t>
            </a:r>
            <a:r>
              <a:rPr kumimoji="0" lang="en-US" altLang="zh-CN" sz="2800" b="0" i="0" u="none" strike="noStrike" cap="none" normalizeH="0" dirty="0" smtClean="0">
                <a:ln>
                  <a:noFill/>
                </a:ln>
                <a:solidFill>
                  <a:schemeClr val="tx1"/>
                </a:solidFill>
                <a:effectLst/>
                <a:latin typeface="Calibri" pitchFamily="34" charset="0"/>
                <a:ea typeface="宋体" pitchFamily="2" charset="-122"/>
                <a:cs typeface="Times New Roman" pitchFamily="18" charset="0"/>
              </a:rPr>
              <a:t> Thickness</a:t>
            </a:r>
            <a:endParaRPr kumimoji="0" lang="en-US" alt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cxnSp>
        <p:nvCxnSpPr>
          <p:cNvPr id="43" name="直接连接符 42"/>
          <p:cNvCxnSpPr/>
          <p:nvPr/>
        </p:nvCxnSpPr>
        <p:spPr>
          <a:xfrm>
            <a:off x="1352600" y="1196752"/>
            <a:ext cx="0" cy="5472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352600" y="3068960"/>
            <a:ext cx="4608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352600" y="4869160"/>
            <a:ext cx="4608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352600" y="6669360"/>
            <a:ext cx="4608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961112" y="1196752"/>
            <a:ext cx="0" cy="5472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352600" y="1196752"/>
            <a:ext cx="46085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93160" y="1124744"/>
            <a:ext cx="2520280" cy="1569660"/>
          </a:xfrm>
          <a:prstGeom prst="rect">
            <a:avLst/>
          </a:prstGeom>
          <a:noFill/>
        </p:spPr>
        <p:txBody>
          <a:bodyPr wrap="square" rtlCol="0">
            <a:spAutoFit/>
          </a:bodyPr>
          <a:lstStyle/>
          <a:p>
            <a:pPr algn="just"/>
            <a:r>
              <a:rPr lang="en-US" altLang="zh-CN" sz="1200" dirty="0" smtClean="0"/>
              <a:t>When the thickness of wall insulation is double higher than before, the value of energy for cooling and heating decreases a little, only 1%. The energy for electricity nearly dose not change.</a:t>
            </a:r>
          </a:p>
          <a:p>
            <a:pPr algn="just"/>
            <a:endParaRPr lang="en-US" altLang="zh-CN" sz="1200" dirty="0" smtClean="0"/>
          </a:p>
          <a:p>
            <a:pPr algn="just"/>
            <a:r>
              <a:rPr lang="en-US" altLang="zh-CN" sz="1200" dirty="0" smtClean="0"/>
              <a:t>All three cities has the same situation.</a:t>
            </a:r>
            <a:endParaRPr lang="zh-CN" altLang="en-US" sz="1200" dirty="0"/>
          </a:p>
        </p:txBody>
      </p:sp>
      <p:sp>
        <p:nvSpPr>
          <p:cNvPr id="55" name="TextBox 54"/>
          <p:cNvSpPr txBox="1"/>
          <p:nvPr/>
        </p:nvSpPr>
        <p:spPr>
          <a:xfrm>
            <a:off x="128464" y="5661248"/>
            <a:ext cx="1296144" cy="307777"/>
          </a:xfrm>
          <a:prstGeom prst="rect">
            <a:avLst/>
          </a:prstGeom>
          <a:noFill/>
        </p:spPr>
        <p:txBody>
          <a:bodyPr wrap="square" rtlCol="0">
            <a:spAutoFit/>
          </a:bodyPr>
          <a:lstStyle/>
          <a:p>
            <a:pPr lvl="0" fontAlgn="base">
              <a:spcBef>
                <a:spcPct val="0"/>
              </a:spcBef>
              <a:spcAft>
                <a:spcPct val="0"/>
              </a:spcAft>
            </a:pPr>
            <a:r>
              <a:rPr kumimoji="0" lang="en-US" altLang="zh-CN" sz="14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Singapore</a:t>
            </a:r>
            <a:endParaRPr kumimoji="0" lang="en-US" altLang="zh-CN" sz="1400" b="1"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6" name="TextBox 55"/>
          <p:cNvSpPr txBox="1"/>
          <p:nvPr/>
        </p:nvSpPr>
        <p:spPr>
          <a:xfrm>
            <a:off x="144016" y="3933056"/>
            <a:ext cx="1352600" cy="523220"/>
          </a:xfrm>
          <a:prstGeom prst="rect">
            <a:avLst/>
          </a:prstGeom>
          <a:noFill/>
        </p:spPr>
        <p:txBody>
          <a:bodyPr wrap="square" rtlCol="0">
            <a:spAutoFit/>
          </a:bodyPr>
          <a:lstStyle/>
          <a:p>
            <a:pPr lvl="0" fontAlgn="base">
              <a:spcBef>
                <a:spcPct val="0"/>
              </a:spcBef>
              <a:spcAft>
                <a:spcPct val="0"/>
              </a:spcAft>
            </a:pPr>
            <a:r>
              <a:rPr lang="en-US" altLang="zh-CN" sz="1400" b="1" dirty="0" smtClean="0">
                <a:latin typeface="Calibri" panose="020F0502020204030204" pitchFamily="34" charset="0"/>
                <a:ea typeface="宋体" panose="02010600030101010101" pitchFamily="2" charset="-122"/>
                <a:cs typeface="Times New Roman" panose="02020603050405020304" pitchFamily="18" charset="0"/>
              </a:rPr>
              <a:t>Reykjavik-Iceland</a:t>
            </a:r>
            <a:endPar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7" name="TextBox 56"/>
          <p:cNvSpPr txBox="1"/>
          <p:nvPr/>
        </p:nvSpPr>
        <p:spPr>
          <a:xfrm>
            <a:off x="144016" y="1772816"/>
            <a:ext cx="1280592" cy="307777"/>
          </a:xfrm>
          <a:prstGeom prst="rect">
            <a:avLst/>
          </a:prstGeom>
          <a:noFill/>
        </p:spPr>
        <p:txBody>
          <a:bodyPr wrap="square" rtlCol="0">
            <a:spAutoFit/>
          </a:bodyPr>
          <a:lstStyle/>
          <a:p>
            <a:pPr lvl="0" fontAlgn="base">
              <a:spcBef>
                <a:spcPct val="0"/>
              </a:spcBef>
              <a:spcAft>
                <a:spcPct val="0"/>
              </a:spcAft>
            </a:pPr>
            <a:r>
              <a:rPr lang="en-US" altLang="zh-CN" sz="1400" b="1" dirty="0" smtClean="0">
                <a:latin typeface="Calibri" panose="020F0502020204030204" pitchFamily="34" charset="0"/>
                <a:ea typeface="宋体" panose="02010600030101010101" pitchFamily="2" charset="-122"/>
                <a:cs typeface="Times New Roman" panose="02020603050405020304" pitchFamily="18" charset="0"/>
              </a:rPr>
              <a:t>Piacenza-Italy</a:t>
            </a:r>
            <a:endPar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8" name="TextBox 57"/>
          <p:cNvSpPr txBox="1"/>
          <p:nvPr/>
        </p:nvSpPr>
        <p:spPr>
          <a:xfrm>
            <a:off x="1656184" y="951691"/>
            <a:ext cx="1280592" cy="307777"/>
          </a:xfrm>
          <a:prstGeom prst="rect">
            <a:avLst/>
          </a:prstGeom>
          <a:noFill/>
        </p:spPr>
        <p:txBody>
          <a:bodyPr wrap="square" rtlCol="0">
            <a:spAutoFit/>
          </a:bodyPr>
          <a:lstStyle/>
          <a:p>
            <a:pPr lvl="0" fontAlgn="base">
              <a:spcBef>
                <a:spcPct val="0"/>
              </a:spcBef>
              <a:spcAft>
                <a:spcPct val="0"/>
              </a:spcAft>
            </a:pPr>
            <a:r>
              <a:rPr lang="en-US" altLang="zh-CN" sz="1400" b="1" dirty="0" smtClean="0">
                <a:latin typeface="Calibri" panose="020F0502020204030204" pitchFamily="34" charset="0"/>
                <a:ea typeface="宋体" panose="02010600030101010101" pitchFamily="2" charset="-122"/>
                <a:cs typeface="Times New Roman" panose="02020603050405020304" pitchFamily="18" charset="0"/>
              </a:rPr>
              <a:t>33.7mm</a:t>
            </a:r>
            <a:endPar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9" name="TextBox 58"/>
          <p:cNvSpPr txBox="1"/>
          <p:nvPr/>
        </p:nvSpPr>
        <p:spPr>
          <a:xfrm>
            <a:off x="4104456" y="960983"/>
            <a:ext cx="1280592" cy="307777"/>
          </a:xfrm>
          <a:prstGeom prst="rect">
            <a:avLst/>
          </a:prstGeom>
          <a:noFill/>
        </p:spPr>
        <p:txBody>
          <a:bodyPr wrap="square" rtlCol="0">
            <a:spAutoFit/>
          </a:bodyPr>
          <a:lstStyle/>
          <a:p>
            <a:pPr lvl="0" fontAlgn="base">
              <a:spcBef>
                <a:spcPct val="0"/>
              </a:spcBef>
              <a:spcAft>
                <a:spcPct val="0"/>
              </a:spcAft>
            </a:pPr>
            <a:r>
              <a:rPr lang="en-US" altLang="zh-CN" sz="1400" b="1" dirty="0" smtClean="0">
                <a:latin typeface="Calibri" panose="020F0502020204030204" pitchFamily="34" charset="0"/>
                <a:ea typeface="宋体" panose="02010600030101010101" pitchFamily="2" charset="-122"/>
                <a:cs typeface="Times New Roman" panose="02020603050405020304" pitchFamily="18" charset="0"/>
              </a:rPr>
              <a:t>79.4mm</a:t>
            </a:r>
            <a:endParaRPr kumimoji="0" lang="en-US" altLang="zh-CN" sz="1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cxnSp>
        <p:nvCxnSpPr>
          <p:cNvPr id="60" name="直接连接符 59"/>
          <p:cNvCxnSpPr/>
          <p:nvPr/>
        </p:nvCxnSpPr>
        <p:spPr>
          <a:xfrm>
            <a:off x="3656856" y="1196752"/>
            <a:ext cx="0" cy="5472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esktop\os1-11\后期\10.jpg"/>
          <p:cNvPicPr>
            <a:picLocks noChangeAspect="1" noChangeArrowheads="1"/>
          </p:cNvPicPr>
          <p:nvPr/>
        </p:nvPicPr>
        <p:blipFill>
          <a:blip r:embed="rId2" cstate="print">
            <a:lum bright="30000" contrast="2000"/>
          </a:blip>
          <a:srcRect l="6717" r="2829" b="20052"/>
          <a:stretch>
            <a:fillRect/>
          </a:stretch>
        </p:blipFill>
        <p:spPr bwMode="auto">
          <a:xfrm flipH="1">
            <a:off x="0" y="2033464"/>
            <a:ext cx="9906000" cy="4824536"/>
          </a:xfrm>
          <a:prstGeom prst="rect">
            <a:avLst/>
          </a:prstGeom>
          <a:noFill/>
        </p:spPr>
      </p:pic>
      <p:sp>
        <p:nvSpPr>
          <p:cNvPr id="2" name="TextBox 1"/>
          <p:cNvSpPr txBox="1"/>
          <p:nvPr/>
        </p:nvSpPr>
        <p:spPr>
          <a:xfrm>
            <a:off x="416496" y="548680"/>
            <a:ext cx="3960440" cy="584775"/>
          </a:xfrm>
          <a:prstGeom prst="rect">
            <a:avLst/>
          </a:prstGeom>
          <a:noFill/>
        </p:spPr>
        <p:txBody>
          <a:bodyPr wrap="square" rtlCol="0">
            <a:spAutoFit/>
          </a:bodyPr>
          <a:lstStyle/>
          <a:p>
            <a:pPr lvl="0" fontAlgn="base">
              <a:spcBef>
                <a:spcPct val="0"/>
              </a:spcBef>
              <a:spcAft>
                <a:spcPct val="0"/>
              </a:spcAft>
            </a:pPr>
            <a:r>
              <a:rPr kumimoji="0" lang="en-US" altLang="zh-CN" sz="32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CONCLUSION</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3" name="TextBox 12"/>
          <p:cNvSpPr txBox="1"/>
          <p:nvPr/>
        </p:nvSpPr>
        <p:spPr>
          <a:xfrm>
            <a:off x="560512" y="1412776"/>
            <a:ext cx="8712968" cy="1077218"/>
          </a:xfrm>
          <a:prstGeom prst="rect">
            <a:avLst/>
          </a:prstGeom>
          <a:noFill/>
        </p:spPr>
        <p:txBody>
          <a:bodyPr wrap="square" rtlCol="0">
            <a:spAutoFit/>
          </a:bodyPr>
          <a:lstStyle/>
          <a:p>
            <a:pPr algn="just"/>
            <a:r>
              <a:rPr lang="en-US" altLang="zh-CN" sz="1600" dirty="0" smtClean="0"/>
              <a:t>Climate has an important influence on the use of energy a lot. The energy for heating is used much more than that for cooling in low-temperature area, on the contrary, people in high-temperature area use more energy for cooling than that for heating. What’s more, the energy for electricity is not affected by weather.</a:t>
            </a:r>
            <a:endParaRPr lang="zh-CN" altLang="en-US" sz="1600" dirty="0"/>
          </a:p>
        </p:txBody>
      </p:sp>
      <p:sp>
        <p:nvSpPr>
          <p:cNvPr id="14" name="TextBox 13"/>
          <p:cNvSpPr txBox="1"/>
          <p:nvPr/>
        </p:nvSpPr>
        <p:spPr>
          <a:xfrm>
            <a:off x="560512" y="2564904"/>
            <a:ext cx="8712968" cy="830997"/>
          </a:xfrm>
          <a:prstGeom prst="rect">
            <a:avLst/>
          </a:prstGeom>
          <a:noFill/>
        </p:spPr>
        <p:txBody>
          <a:bodyPr wrap="square" rtlCol="0">
            <a:spAutoFit/>
          </a:bodyPr>
          <a:lstStyle/>
          <a:p>
            <a:pPr algn="just"/>
            <a:r>
              <a:rPr lang="en-US" altLang="zh-CN" sz="1600" dirty="0" smtClean="0"/>
              <a:t>The thickness of wall insulation affects the use of energy a little. When the wall insulation turns to be thicker, the use of energy decreases a little both for heating and cooling and dose not change for electricity.</a:t>
            </a:r>
            <a:endParaRPr lang="zh-CN" altLang="en-US" sz="1600" dirty="0"/>
          </a:p>
        </p:txBody>
      </p:sp>
      <p:sp>
        <p:nvSpPr>
          <p:cNvPr id="15" name="TextBox 14"/>
          <p:cNvSpPr txBox="1"/>
          <p:nvPr/>
        </p:nvSpPr>
        <p:spPr>
          <a:xfrm>
            <a:off x="560512" y="3501008"/>
            <a:ext cx="8712968" cy="1323439"/>
          </a:xfrm>
          <a:prstGeom prst="rect">
            <a:avLst/>
          </a:prstGeom>
          <a:noFill/>
        </p:spPr>
        <p:txBody>
          <a:bodyPr wrap="square" rtlCol="0">
            <a:spAutoFit/>
          </a:bodyPr>
          <a:lstStyle/>
          <a:p>
            <a:pPr algn="just"/>
            <a:r>
              <a:rPr lang="en-US" altLang="zh-CN" sz="1600" dirty="0" smtClean="0"/>
              <a:t>In conclusion, when we design a building, we should consider that different climate has a different influence on the energy use. Also the construction of the wall should be taken into </a:t>
            </a:r>
            <a:r>
              <a:rPr lang="en-US" altLang="zh-CN" sz="1600" dirty="0" smtClean="0"/>
              <a:t>consideration, </a:t>
            </a:r>
            <a:r>
              <a:rPr lang="en-US" altLang="zh-CN" sz="1600" dirty="0" smtClean="0"/>
              <a:t>such as the thickness of wall insulation.</a:t>
            </a:r>
          </a:p>
          <a:p>
            <a:pPr algn="just"/>
            <a:r>
              <a:rPr lang="en-US" altLang="zh-CN" sz="1600" dirty="0" smtClean="0"/>
              <a:t>This project study help us to think more about the energetic requirement  of architecture and create a more sustainable environment  when we are working on building-design in the future.</a:t>
            </a:r>
            <a:endParaRPr lang="zh-CN" alt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6496" y="548680"/>
            <a:ext cx="3960440" cy="584775"/>
          </a:xfrm>
          <a:prstGeom prst="rect">
            <a:avLst/>
          </a:prstGeom>
          <a:noFill/>
        </p:spPr>
        <p:txBody>
          <a:bodyPr wrap="square" rtlCol="0">
            <a:spAutoFit/>
          </a:bodyPr>
          <a:lstStyle/>
          <a:p>
            <a:pPr lvl="0" fontAlgn="base">
              <a:spcBef>
                <a:spcPct val="0"/>
              </a:spcBef>
              <a:spcAft>
                <a:spcPct val="0"/>
              </a:spcAft>
            </a:pPr>
            <a:r>
              <a:rPr kumimoji="0" lang="en-US" altLang="zh-CN" sz="32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INTRODUCTION</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5" name="TextBox 4"/>
          <p:cNvSpPr txBox="1"/>
          <p:nvPr/>
        </p:nvSpPr>
        <p:spPr>
          <a:xfrm>
            <a:off x="1064568" y="1196752"/>
            <a:ext cx="7920880" cy="738664"/>
          </a:xfrm>
          <a:prstGeom prst="rect">
            <a:avLst/>
          </a:prstGeom>
          <a:noFill/>
        </p:spPr>
        <p:txBody>
          <a:bodyPr wrap="square" rtlCol="0">
            <a:spAutoFit/>
          </a:bodyPr>
          <a:lstStyle/>
          <a:p>
            <a:pPr algn="just"/>
            <a:r>
              <a:rPr lang="en-US" altLang="zh-CN" sz="1400" dirty="0"/>
              <a:t>Our project is a small office building which consists in the analysis of the energetic requirement of a building. The building we took into consideration is located in Piacenza and it has three layers with 28m * 28m of </a:t>
            </a:r>
            <a:r>
              <a:rPr lang="en-US" altLang="zh-CN" sz="1400" dirty="0" smtClean="0"/>
              <a:t>each. The total building area is 2652 </a:t>
            </a:r>
            <a:r>
              <a:rPr lang="zh-CN" altLang="en-US" sz="1400" dirty="0" smtClean="0"/>
              <a:t>㎡</a:t>
            </a:r>
            <a:r>
              <a:rPr lang="en-US" altLang="zh-CN" sz="1400" dirty="0" smtClean="0"/>
              <a:t>.</a:t>
            </a:r>
            <a:endParaRPr lang="zh-CN" altLang="en-US" sz="1400" dirty="0"/>
          </a:p>
        </p:txBody>
      </p:sp>
      <p:pic>
        <p:nvPicPr>
          <p:cNvPr id="6" name="图片 5" descr="C:\Users\admin\Desktop\plan.jpg"/>
          <p:cNvPicPr/>
          <p:nvPr/>
        </p:nvPicPr>
        <p:blipFill>
          <a:blip r:embed="rId2" cstate="print"/>
          <a:srcRect l="8887" t="7692" r="5799" b="7692"/>
          <a:stretch>
            <a:fillRect/>
          </a:stretch>
        </p:blipFill>
        <p:spPr bwMode="auto">
          <a:xfrm>
            <a:off x="1136576" y="1988840"/>
            <a:ext cx="3456384" cy="2376264"/>
          </a:xfrm>
          <a:prstGeom prst="rect">
            <a:avLst/>
          </a:prstGeom>
          <a:noFill/>
          <a:ln w="9525">
            <a:noFill/>
            <a:miter lim="800000"/>
            <a:headEnd/>
            <a:tailEnd/>
          </a:ln>
        </p:spPr>
      </p:pic>
      <p:sp>
        <p:nvSpPr>
          <p:cNvPr id="8" name="TextBox 7"/>
          <p:cNvSpPr txBox="1"/>
          <p:nvPr/>
        </p:nvSpPr>
        <p:spPr>
          <a:xfrm>
            <a:off x="4736976" y="2132856"/>
            <a:ext cx="4320480" cy="1569660"/>
          </a:xfrm>
          <a:prstGeom prst="rect">
            <a:avLst/>
          </a:prstGeom>
          <a:noFill/>
        </p:spPr>
        <p:txBody>
          <a:bodyPr wrap="square" rtlCol="0">
            <a:spAutoFit/>
          </a:bodyPr>
          <a:lstStyle/>
          <a:p>
            <a:pPr algn="just"/>
            <a:r>
              <a:rPr lang="en-US" altLang="zh-CN" sz="1200" dirty="0" smtClean="0"/>
              <a:t>The construction is made of concrete; the exterior wall is composed by:</a:t>
            </a:r>
          </a:p>
          <a:p>
            <a:pPr algn="just"/>
            <a:endParaRPr lang="en-US" altLang="zh-CN" sz="1200" dirty="0" smtClean="0"/>
          </a:p>
          <a:p>
            <a:pPr algn="just"/>
            <a:r>
              <a:rPr lang="en-US" altLang="zh-CN" sz="1200" dirty="0" smtClean="0"/>
              <a:t>·25.3mm Stucco</a:t>
            </a:r>
          </a:p>
          <a:p>
            <a:pPr algn="just"/>
            <a:r>
              <a:rPr lang="en-US" altLang="zh-CN" sz="1200" dirty="0" smtClean="0"/>
              <a:t>·203.3mm Concrete HW</a:t>
            </a:r>
            <a:endParaRPr lang="zh-CN" altLang="en-US" sz="1200" dirty="0" smtClean="0"/>
          </a:p>
          <a:p>
            <a:pPr algn="just"/>
            <a:r>
              <a:rPr lang="en-US" altLang="zh-CN" sz="1200" dirty="0" smtClean="0"/>
              <a:t>·33.7mm wall Insulation</a:t>
            </a:r>
            <a:endParaRPr lang="zh-CN" altLang="en-US" sz="1200" dirty="0" smtClean="0"/>
          </a:p>
          <a:p>
            <a:pPr algn="just"/>
            <a:r>
              <a:rPr lang="en-US" altLang="zh-CN" sz="1200" dirty="0" smtClean="0"/>
              <a:t>·12.7mm Gypsum</a:t>
            </a:r>
            <a:endParaRPr lang="zh-CN" altLang="en-US" sz="1200" dirty="0" smtClean="0"/>
          </a:p>
          <a:p>
            <a:pPr algn="just"/>
            <a:endParaRPr lang="en-US" altLang="zh-CN" sz="1200" dirty="0" smtClean="0"/>
          </a:p>
        </p:txBody>
      </p:sp>
      <p:sp>
        <p:nvSpPr>
          <p:cNvPr id="9" name="TextBox 8"/>
          <p:cNvSpPr txBox="1"/>
          <p:nvPr/>
        </p:nvSpPr>
        <p:spPr>
          <a:xfrm>
            <a:off x="4808984" y="4861609"/>
            <a:ext cx="4320480" cy="1015663"/>
          </a:xfrm>
          <a:prstGeom prst="rect">
            <a:avLst/>
          </a:prstGeom>
          <a:noFill/>
        </p:spPr>
        <p:txBody>
          <a:bodyPr wrap="square" rtlCol="0">
            <a:spAutoFit/>
          </a:bodyPr>
          <a:lstStyle/>
          <a:p>
            <a:pPr algn="just"/>
            <a:r>
              <a:rPr lang="en-US" altLang="zh-CN" sz="1200" dirty="0" smtClean="0"/>
              <a:t>The goal of the exercise is to evaluate the energy performance of the building.</a:t>
            </a:r>
          </a:p>
          <a:p>
            <a:pPr algn="just"/>
            <a:r>
              <a:rPr lang="en-US" altLang="zh-CN" sz="1200" dirty="0" smtClean="0"/>
              <a:t>After this the building has been moved in another city with very different thickness of the exterior wall  compared to the first one to see how the result would have changed.</a:t>
            </a:r>
            <a:endParaRPr lang="zh-CN" altLang="en-US" sz="1200" dirty="0"/>
          </a:p>
        </p:txBody>
      </p:sp>
      <p:pic>
        <p:nvPicPr>
          <p:cNvPr id="2" name="Picture 2"/>
          <p:cNvPicPr>
            <a:picLocks noChangeAspect="1" noChangeArrowheads="1"/>
          </p:cNvPicPr>
          <p:nvPr/>
        </p:nvPicPr>
        <p:blipFill>
          <a:blip r:embed="rId3" cstate="print"/>
          <a:srcRect l="18144" t="20297" r="68574" b="34422"/>
          <a:stretch>
            <a:fillRect/>
          </a:stretch>
        </p:blipFill>
        <p:spPr bwMode="auto">
          <a:xfrm>
            <a:off x="7833320" y="2492895"/>
            <a:ext cx="1098905" cy="2106235"/>
          </a:xfrm>
          <a:prstGeom prst="rect">
            <a:avLst/>
          </a:prstGeom>
          <a:noFill/>
          <a:ln w="9525">
            <a:noFill/>
            <a:miter lim="800000"/>
            <a:headEnd/>
            <a:tailEnd/>
          </a:ln>
        </p:spPr>
      </p:pic>
      <p:pic>
        <p:nvPicPr>
          <p:cNvPr id="1027" name="Picture 3" descr="C:\Users\admin\Desktop\os1-11\后期\2.jpg"/>
          <p:cNvPicPr>
            <a:picLocks noChangeAspect="1" noChangeArrowheads="1"/>
          </p:cNvPicPr>
          <p:nvPr/>
        </p:nvPicPr>
        <p:blipFill>
          <a:blip r:embed="rId4" cstate="print"/>
          <a:srcRect l="21650" t="20960" r="21651" b="17000"/>
          <a:stretch>
            <a:fillRect/>
          </a:stretch>
        </p:blipFill>
        <p:spPr bwMode="auto">
          <a:xfrm>
            <a:off x="776536" y="4581128"/>
            <a:ext cx="3346074" cy="2016224"/>
          </a:xfrm>
          <a:prstGeom prst="rect">
            <a:avLst/>
          </a:prstGeom>
          <a:noFill/>
        </p:spPr>
      </p:pic>
      <p:pic>
        <p:nvPicPr>
          <p:cNvPr id="11" name="Picture 5"/>
          <p:cNvPicPr>
            <a:picLocks noChangeAspect="1" noChangeArrowheads="1"/>
          </p:cNvPicPr>
          <p:nvPr/>
        </p:nvPicPr>
        <p:blipFill>
          <a:blip r:embed="rId5" cstate="print"/>
          <a:srcRect l="4618" t="38089" r="74351" b="39172"/>
          <a:stretch>
            <a:fillRect/>
          </a:stretch>
        </p:blipFill>
        <p:spPr bwMode="auto">
          <a:xfrm>
            <a:off x="4880992" y="3789040"/>
            <a:ext cx="1440160" cy="8754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p:cNvPicPr>
            <a:picLocks noChangeAspect="1" noChangeArrowheads="1"/>
          </p:cNvPicPr>
          <p:nvPr/>
        </p:nvPicPr>
        <p:blipFill>
          <a:blip r:embed="rId3" cstate="print"/>
          <a:srcRect l="25096" t="22438" r="3512" b="17516"/>
          <a:stretch>
            <a:fillRect/>
          </a:stretch>
        </p:blipFill>
        <p:spPr bwMode="auto">
          <a:xfrm>
            <a:off x="5241032" y="4221088"/>
            <a:ext cx="4351613" cy="2057740"/>
          </a:xfrm>
          <a:prstGeom prst="rect">
            <a:avLst/>
          </a:prstGeom>
          <a:noFill/>
          <a:ln w="9525">
            <a:noFill/>
            <a:miter lim="800000"/>
            <a:headEnd/>
            <a:tailEnd/>
          </a:ln>
        </p:spPr>
      </p:pic>
      <p:pic>
        <p:nvPicPr>
          <p:cNvPr id="21" name="Picture 4"/>
          <p:cNvPicPr>
            <a:picLocks noChangeAspect="1" noChangeArrowheads="1"/>
          </p:cNvPicPr>
          <p:nvPr/>
        </p:nvPicPr>
        <p:blipFill>
          <a:blip r:embed="rId4" cstate="print"/>
          <a:srcRect l="25338" t="20297" r="3269" b="21625"/>
          <a:stretch>
            <a:fillRect/>
          </a:stretch>
        </p:blipFill>
        <p:spPr bwMode="auto">
          <a:xfrm>
            <a:off x="340931" y="4293096"/>
            <a:ext cx="4351614" cy="1990273"/>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l="26999" t="18329" r="45883" b="39000"/>
          <a:stretch>
            <a:fillRect/>
          </a:stretch>
        </p:blipFill>
        <p:spPr bwMode="auto">
          <a:xfrm>
            <a:off x="7364318" y="575861"/>
            <a:ext cx="2288686" cy="2024754"/>
          </a:xfrm>
          <a:prstGeom prst="rect">
            <a:avLst/>
          </a:prstGeom>
          <a:noFill/>
          <a:ln w="9525">
            <a:noFill/>
            <a:miter lim="800000"/>
            <a:headEnd/>
            <a:tailEnd/>
          </a:ln>
        </p:spPr>
      </p:pic>
      <p:sp>
        <p:nvSpPr>
          <p:cNvPr id="2" name="TextBox 1"/>
          <p:cNvSpPr txBox="1"/>
          <p:nvPr/>
        </p:nvSpPr>
        <p:spPr>
          <a:xfrm>
            <a:off x="272480" y="188640"/>
            <a:ext cx="3960440" cy="584775"/>
          </a:xfrm>
          <a:prstGeom prst="rect">
            <a:avLst/>
          </a:prstGeom>
          <a:noFill/>
        </p:spPr>
        <p:txBody>
          <a:bodyPr wrap="square" rtlCol="0">
            <a:spAutoFit/>
          </a:bodyPr>
          <a:lstStyle/>
          <a:p>
            <a:pPr lvl="0" fontAlgn="base">
              <a:spcBef>
                <a:spcPct val="0"/>
              </a:spcBef>
              <a:spcAft>
                <a:spcPct val="0"/>
              </a:spcAft>
            </a:pPr>
            <a:r>
              <a:rPr kumimoji="0" lang="en-US" altLang="zh-CN" sz="32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ANALYSIS</a:t>
            </a:r>
            <a:endParaRPr kumimoji="0" lang="en-US" altLang="zh-CN" sz="36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3" name="TextBox 2"/>
          <p:cNvSpPr txBox="1"/>
          <p:nvPr/>
        </p:nvSpPr>
        <p:spPr>
          <a:xfrm>
            <a:off x="272480" y="687234"/>
            <a:ext cx="7920880" cy="307777"/>
          </a:xfrm>
          <a:prstGeom prst="rect">
            <a:avLst/>
          </a:prstGeom>
          <a:noFill/>
        </p:spPr>
        <p:txBody>
          <a:bodyPr wrap="square" rtlCol="0">
            <a:spAutoFit/>
          </a:bodyPr>
          <a:lstStyle/>
          <a:p>
            <a:pPr algn="just"/>
            <a:r>
              <a:rPr lang="en-US" altLang="zh-CN" sz="1400" dirty="0" smtClean="0"/>
              <a:t>Once inserted the data in the program of calculation “Open Studio”, we went on analyzing.</a:t>
            </a:r>
            <a:endParaRPr lang="zh-CN" altLang="en-US" sz="1400" dirty="0"/>
          </a:p>
        </p:txBody>
      </p:sp>
      <p:pic>
        <p:nvPicPr>
          <p:cNvPr id="1026" name="Picture 2"/>
          <p:cNvPicPr>
            <a:picLocks noChangeAspect="1" noChangeArrowheads="1"/>
          </p:cNvPicPr>
          <p:nvPr/>
        </p:nvPicPr>
        <p:blipFill>
          <a:blip r:embed="rId6" cstate="print"/>
          <a:srcRect l="27552" t="25219" r="3755" b="27532"/>
          <a:stretch>
            <a:fillRect/>
          </a:stretch>
        </p:blipFill>
        <p:spPr bwMode="auto">
          <a:xfrm>
            <a:off x="291335" y="1369720"/>
            <a:ext cx="3835418" cy="1483216"/>
          </a:xfrm>
          <a:prstGeom prst="rect">
            <a:avLst/>
          </a:prstGeom>
          <a:noFill/>
          <a:ln w="9525">
            <a:noFill/>
            <a:miter lim="800000"/>
            <a:headEnd/>
            <a:tailEnd/>
          </a:ln>
        </p:spPr>
      </p:pic>
      <p:pic>
        <p:nvPicPr>
          <p:cNvPr id="1027" name="Picture 3"/>
          <p:cNvPicPr>
            <a:picLocks noChangeAspect="1" noChangeArrowheads="1"/>
          </p:cNvPicPr>
          <p:nvPr/>
        </p:nvPicPr>
        <p:blipFill>
          <a:blip r:embed="rId7" cstate="print"/>
          <a:srcRect l="27309" t="18500" r="21985" b="33266"/>
          <a:stretch>
            <a:fillRect/>
          </a:stretch>
        </p:blipFill>
        <p:spPr bwMode="auto">
          <a:xfrm>
            <a:off x="4304928" y="1556792"/>
            <a:ext cx="2827490" cy="1512168"/>
          </a:xfrm>
          <a:prstGeom prst="rect">
            <a:avLst/>
          </a:prstGeom>
          <a:noFill/>
          <a:ln w="9525">
            <a:noFill/>
            <a:miter lim="800000"/>
            <a:headEnd/>
            <a:tailEnd/>
          </a:ln>
        </p:spPr>
      </p:pic>
      <p:pic>
        <p:nvPicPr>
          <p:cNvPr id="9" name="Picture 3"/>
          <p:cNvPicPr>
            <a:picLocks noChangeAspect="1" noChangeArrowheads="1"/>
          </p:cNvPicPr>
          <p:nvPr/>
        </p:nvPicPr>
        <p:blipFill>
          <a:blip r:embed="rId8" cstate="print"/>
          <a:srcRect l="26445" t="25753" r="47544" b="39344"/>
          <a:stretch>
            <a:fillRect/>
          </a:stretch>
        </p:blipFill>
        <p:spPr bwMode="auto">
          <a:xfrm>
            <a:off x="7401272" y="2818651"/>
            <a:ext cx="2195271" cy="1656184"/>
          </a:xfrm>
          <a:prstGeom prst="rect">
            <a:avLst/>
          </a:prstGeom>
          <a:noFill/>
          <a:ln w="9525">
            <a:noFill/>
            <a:miter lim="800000"/>
            <a:headEnd/>
            <a:tailEnd/>
          </a:ln>
        </p:spPr>
      </p:pic>
      <p:sp>
        <p:nvSpPr>
          <p:cNvPr id="10" name="TextBox 9"/>
          <p:cNvSpPr txBox="1"/>
          <p:nvPr/>
        </p:nvSpPr>
        <p:spPr>
          <a:xfrm>
            <a:off x="7761312" y="1484784"/>
            <a:ext cx="504056" cy="276999"/>
          </a:xfrm>
          <a:prstGeom prst="rect">
            <a:avLst/>
          </a:prstGeom>
          <a:noFill/>
        </p:spPr>
        <p:txBody>
          <a:bodyPr wrap="square" rtlCol="0">
            <a:spAutoFit/>
          </a:bodyPr>
          <a:lstStyle/>
          <a:p>
            <a:r>
              <a:rPr lang="en-US" altLang="zh-CN" sz="600" dirty="0" smtClean="0"/>
              <a:t>266k</a:t>
            </a:r>
          </a:p>
          <a:p>
            <a:r>
              <a:rPr lang="en-US" altLang="zh-CN" sz="600" dirty="0" smtClean="0"/>
              <a:t>16%</a:t>
            </a:r>
            <a:endParaRPr lang="zh-CN" altLang="en-US" sz="600" dirty="0"/>
          </a:p>
        </p:txBody>
      </p:sp>
      <p:sp>
        <p:nvSpPr>
          <p:cNvPr id="11" name="TextBox 10"/>
          <p:cNvSpPr txBox="1"/>
          <p:nvPr/>
        </p:nvSpPr>
        <p:spPr>
          <a:xfrm>
            <a:off x="8265368" y="1684469"/>
            <a:ext cx="504056" cy="276999"/>
          </a:xfrm>
          <a:prstGeom prst="rect">
            <a:avLst/>
          </a:prstGeom>
          <a:noFill/>
        </p:spPr>
        <p:txBody>
          <a:bodyPr wrap="square" rtlCol="0">
            <a:spAutoFit/>
          </a:bodyPr>
          <a:lstStyle/>
          <a:p>
            <a:r>
              <a:rPr lang="en-US" altLang="zh-CN" sz="600" dirty="0" smtClean="0"/>
              <a:t>645k</a:t>
            </a:r>
          </a:p>
          <a:p>
            <a:r>
              <a:rPr lang="en-US" altLang="zh-CN" sz="600" dirty="0" smtClean="0"/>
              <a:t>39%</a:t>
            </a:r>
            <a:endParaRPr lang="zh-CN" altLang="en-US" sz="600" dirty="0"/>
          </a:p>
        </p:txBody>
      </p:sp>
      <p:sp>
        <p:nvSpPr>
          <p:cNvPr id="12" name="TextBox 11"/>
          <p:cNvSpPr txBox="1"/>
          <p:nvPr/>
        </p:nvSpPr>
        <p:spPr>
          <a:xfrm>
            <a:off x="7874848" y="2155969"/>
            <a:ext cx="504056" cy="276999"/>
          </a:xfrm>
          <a:prstGeom prst="rect">
            <a:avLst/>
          </a:prstGeom>
          <a:noFill/>
        </p:spPr>
        <p:txBody>
          <a:bodyPr wrap="square" rtlCol="0">
            <a:spAutoFit/>
          </a:bodyPr>
          <a:lstStyle/>
          <a:p>
            <a:r>
              <a:rPr lang="en-US" altLang="zh-CN" sz="600" dirty="0" smtClean="0"/>
              <a:t>434k</a:t>
            </a:r>
          </a:p>
          <a:p>
            <a:r>
              <a:rPr lang="en-US" altLang="zh-CN" sz="600" dirty="0" smtClean="0"/>
              <a:t>26%</a:t>
            </a:r>
            <a:endParaRPr lang="zh-CN" altLang="en-US" sz="600" dirty="0"/>
          </a:p>
        </p:txBody>
      </p:sp>
      <p:sp>
        <p:nvSpPr>
          <p:cNvPr id="13" name="TextBox 12"/>
          <p:cNvSpPr txBox="1"/>
          <p:nvPr/>
        </p:nvSpPr>
        <p:spPr>
          <a:xfrm>
            <a:off x="7565608" y="1829584"/>
            <a:ext cx="504056" cy="276999"/>
          </a:xfrm>
          <a:prstGeom prst="rect">
            <a:avLst/>
          </a:prstGeom>
          <a:noFill/>
        </p:spPr>
        <p:txBody>
          <a:bodyPr wrap="square" rtlCol="0">
            <a:spAutoFit/>
          </a:bodyPr>
          <a:lstStyle/>
          <a:p>
            <a:r>
              <a:rPr lang="en-US" altLang="zh-CN" sz="600" dirty="0" smtClean="0"/>
              <a:t>309k</a:t>
            </a:r>
          </a:p>
          <a:p>
            <a:r>
              <a:rPr lang="en-US" altLang="zh-CN" sz="600" dirty="0" smtClean="0"/>
              <a:t>19%</a:t>
            </a:r>
            <a:endParaRPr lang="zh-CN" altLang="en-US" sz="600" dirty="0"/>
          </a:p>
        </p:txBody>
      </p:sp>
      <p:sp>
        <p:nvSpPr>
          <p:cNvPr id="14" name="TextBox 13"/>
          <p:cNvSpPr txBox="1"/>
          <p:nvPr/>
        </p:nvSpPr>
        <p:spPr>
          <a:xfrm>
            <a:off x="7733372" y="3427645"/>
            <a:ext cx="504056" cy="276999"/>
          </a:xfrm>
          <a:prstGeom prst="rect">
            <a:avLst/>
          </a:prstGeom>
          <a:noFill/>
        </p:spPr>
        <p:txBody>
          <a:bodyPr wrap="square" rtlCol="0">
            <a:spAutoFit/>
          </a:bodyPr>
          <a:lstStyle/>
          <a:p>
            <a:r>
              <a:rPr lang="en-US" altLang="zh-CN" sz="600" dirty="0" smtClean="0"/>
              <a:t>309k</a:t>
            </a:r>
          </a:p>
          <a:p>
            <a:r>
              <a:rPr lang="en-US" altLang="zh-CN" sz="600" dirty="0" smtClean="0"/>
              <a:t>19%</a:t>
            </a:r>
            <a:endParaRPr lang="zh-CN" altLang="en-US" sz="600" dirty="0"/>
          </a:p>
        </p:txBody>
      </p:sp>
      <p:sp>
        <p:nvSpPr>
          <p:cNvPr id="15" name="TextBox 14"/>
          <p:cNvSpPr txBox="1"/>
          <p:nvPr/>
        </p:nvSpPr>
        <p:spPr>
          <a:xfrm>
            <a:off x="8337376" y="3685649"/>
            <a:ext cx="504056" cy="276999"/>
          </a:xfrm>
          <a:prstGeom prst="rect">
            <a:avLst/>
          </a:prstGeom>
          <a:noFill/>
        </p:spPr>
        <p:txBody>
          <a:bodyPr wrap="square" rtlCol="0">
            <a:spAutoFit/>
          </a:bodyPr>
          <a:lstStyle/>
          <a:p>
            <a:r>
              <a:rPr lang="en-US" altLang="zh-CN" sz="600" dirty="0" smtClean="0"/>
              <a:t>700k</a:t>
            </a:r>
          </a:p>
          <a:p>
            <a:r>
              <a:rPr lang="en-US" altLang="zh-CN" sz="600" dirty="0" smtClean="0"/>
              <a:t>42%</a:t>
            </a:r>
            <a:endParaRPr lang="zh-CN" altLang="en-US" sz="600" dirty="0"/>
          </a:p>
        </p:txBody>
      </p:sp>
      <p:sp>
        <p:nvSpPr>
          <p:cNvPr id="16" name="TextBox 15"/>
          <p:cNvSpPr txBox="1"/>
          <p:nvPr/>
        </p:nvSpPr>
        <p:spPr>
          <a:xfrm>
            <a:off x="7733372" y="3944089"/>
            <a:ext cx="504056" cy="276999"/>
          </a:xfrm>
          <a:prstGeom prst="rect">
            <a:avLst/>
          </a:prstGeom>
          <a:noFill/>
        </p:spPr>
        <p:txBody>
          <a:bodyPr wrap="square" rtlCol="0">
            <a:spAutoFit/>
          </a:bodyPr>
          <a:lstStyle/>
          <a:p>
            <a:r>
              <a:rPr lang="en-US" altLang="zh-CN" sz="600" dirty="0" smtClean="0"/>
              <a:t>645k</a:t>
            </a:r>
          </a:p>
          <a:p>
            <a:r>
              <a:rPr lang="en-US" altLang="zh-CN" sz="600" dirty="0" smtClean="0"/>
              <a:t>39%</a:t>
            </a:r>
            <a:endParaRPr lang="zh-CN" altLang="en-US" sz="600" dirty="0"/>
          </a:p>
        </p:txBody>
      </p:sp>
      <p:pic>
        <p:nvPicPr>
          <p:cNvPr id="1028" name="Picture 4"/>
          <p:cNvPicPr>
            <a:picLocks noChangeAspect="1" noChangeArrowheads="1"/>
          </p:cNvPicPr>
          <p:nvPr/>
        </p:nvPicPr>
        <p:blipFill>
          <a:blip r:embed="rId9" cstate="print"/>
          <a:srcRect l="4308" t="34647" r="35368" b="36391"/>
          <a:stretch>
            <a:fillRect/>
          </a:stretch>
        </p:blipFill>
        <p:spPr bwMode="auto">
          <a:xfrm>
            <a:off x="340995" y="2781116"/>
            <a:ext cx="3276600" cy="884813"/>
          </a:xfrm>
          <a:prstGeom prst="rect">
            <a:avLst/>
          </a:prstGeom>
          <a:noFill/>
          <a:ln w="9525">
            <a:noFill/>
            <a:miter lim="800000"/>
            <a:headEnd/>
            <a:tailEnd/>
          </a:ln>
        </p:spPr>
      </p:pic>
      <p:sp>
        <p:nvSpPr>
          <p:cNvPr id="19" name="TextBox 18"/>
          <p:cNvSpPr txBox="1"/>
          <p:nvPr/>
        </p:nvSpPr>
        <p:spPr>
          <a:xfrm>
            <a:off x="272480" y="994822"/>
            <a:ext cx="3960440" cy="369332"/>
          </a:xfrm>
          <a:prstGeom prst="rect">
            <a:avLst/>
          </a:prstGeom>
          <a:noFill/>
        </p:spPr>
        <p:txBody>
          <a:bodyPr wrap="square" rtlCol="0">
            <a:spAutoFit/>
          </a:bodyPr>
          <a:lstStyle/>
          <a:p>
            <a:pPr lvl="0" fontAlgn="base">
              <a:spcBef>
                <a:spcPct val="0"/>
              </a:spcBef>
              <a:spcAft>
                <a:spcPct val="0"/>
              </a:spcAft>
            </a:pPr>
            <a:r>
              <a:rPr lang="en-US" altLang="zh-CN" b="1" dirty="0" smtClean="0">
                <a:latin typeface="Calibri" panose="020F0502020204030204" pitchFamily="34" charset="0"/>
                <a:ea typeface="宋体" panose="02010600030101010101" pitchFamily="2" charset="-122"/>
                <a:cs typeface="Times New Roman" panose="02020603050405020304" pitchFamily="18" charset="0"/>
              </a:rPr>
              <a:t>Piacenza-Italy</a:t>
            </a:r>
            <a:endParaRPr kumimoji="0" lang="en-US" altLang="zh-CN"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0" name="Picture 2"/>
          <p:cNvPicPr>
            <a:picLocks noChangeAspect="1" noChangeArrowheads="1"/>
          </p:cNvPicPr>
          <p:nvPr/>
        </p:nvPicPr>
        <p:blipFill>
          <a:blip r:embed="rId10" cstate="print"/>
          <a:srcRect l="4308" t="16360" r="33708" b="69859"/>
          <a:stretch>
            <a:fillRect/>
          </a:stretch>
        </p:blipFill>
        <p:spPr bwMode="auto">
          <a:xfrm>
            <a:off x="3800872" y="3212777"/>
            <a:ext cx="3456305" cy="432435"/>
          </a:xfrm>
          <a:prstGeom prst="rect">
            <a:avLst/>
          </a:prstGeom>
          <a:noFill/>
          <a:ln w="9525">
            <a:noFill/>
            <a:miter lim="800000"/>
            <a:headEnd/>
            <a:tailEnd/>
          </a:ln>
        </p:spPr>
      </p:pic>
      <p:sp>
        <p:nvSpPr>
          <p:cNvPr id="23" name="TextBox 22"/>
          <p:cNvSpPr txBox="1"/>
          <p:nvPr/>
        </p:nvSpPr>
        <p:spPr>
          <a:xfrm>
            <a:off x="1221267" y="5805264"/>
            <a:ext cx="275349" cy="184666"/>
          </a:xfrm>
          <a:prstGeom prst="rect">
            <a:avLst/>
          </a:prstGeom>
          <a:noFill/>
        </p:spPr>
        <p:txBody>
          <a:bodyPr wrap="square" rtlCol="0">
            <a:spAutoFit/>
          </a:bodyPr>
          <a:lstStyle/>
          <a:p>
            <a:r>
              <a:rPr lang="en-US" altLang="zh-CN" sz="600" dirty="0" smtClean="0"/>
              <a:t>2</a:t>
            </a:r>
          </a:p>
        </p:txBody>
      </p:sp>
      <p:sp>
        <p:nvSpPr>
          <p:cNvPr id="24" name="TextBox 23"/>
          <p:cNvSpPr txBox="1"/>
          <p:nvPr/>
        </p:nvSpPr>
        <p:spPr>
          <a:xfrm>
            <a:off x="632520" y="5805265"/>
            <a:ext cx="216024" cy="184666"/>
          </a:xfrm>
          <a:prstGeom prst="rect">
            <a:avLst/>
          </a:prstGeom>
          <a:noFill/>
        </p:spPr>
        <p:txBody>
          <a:bodyPr wrap="square" rtlCol="0">
            <a:spAutoFit/>
          </a:bodyPr>
          <a:lstStyle/>
          <a:p>
            <a:r>
              <a:rPr lang="en-US" altLang="zh-CN" sz="600" dirty="0" smtClean="0"/>
              <a:t>0</a:t>
            </a:r>
            <a:endParaRPr lang="en-US" altLang="zh-CN" sz="600" dirty="0" smtClean="0"/>
          </a:p>
        </p:txBody>
      </p:sp>
      <p:sp>
        <p:nvSpPr>
          <p:cNvPr id="25" name="TextBox 24"/>
          <p:cNvSpPr txBox="1"/>
          <p:nvPr/>
        </p:nvSpPr>
        <p:spPr>
          <a:xfrm>
            <a:off x="992560" y="5836622"/>
            <a:ext cx="275349" cy="184666"/>
          </a:xfrm>
          <a:prstGeom prst="rect">
            <a:avLst/>
          </a:prstGeom>
          <a:noFill/>
        </p:spPr>
        <p:txBody>
          <a:bodyPr wrap="square" rtlCol="0">
            <a:spAutoFit/>
          </a:bodyPr>
          <a:lstStyle/>
          <a:p>
            <a:r>
              <a:rPr lang="en-US" altLang="zh-CN" sz="600" dirty="0" smtClean="0"/>
              <a:t>0</a:t>
            </a:r>
          </a:p>
        </p:txBody>
      </p:sp>
      <p:sp>
        <p:nvSpPr>
          <p:cNvPr id="26" name="TextBox 25"/>
          <p:cNvSpPr txBox="1"/>
          <p:nvPr/>
        </p:nvSpPr>
        <p:spPr>
          <a:xfrm>
            <a:off x="1509299" y="5733256"/>
            <a:ext cx="275349" cy="184666"/>
          </a:xfrm>
          <a:prstGeom prst="rect">
            <a:avLst/>
          </a:prstGeom>
          <a:noFill/>
        </p:spPr>
        <p:txBody>
          <a:bodyPr wrap="square" rtlCol="0">
            <a:spAutoFit/>
          </a:bodyPr>
          <a:lstStyle/>
          <a:p>
            <a:r>
              <a:rPr lang="en-US" altLang="zh-CN" sz="600" dirty="0" smtClean="0"/>
              <a:t>8</a:t>
            </a:r>
          </a:p>
        </p:txBody>
      </p:sp>
      <p:sp>
        <p:nvSpPr>
          <p:cNvPr id="27" name="TextBox 26"/>
          <p:cNvSpPr txBox="1"/>
          <p:nvPr/>
        </p:nvSpPr>
        <p:spPr>
          <a:xfrm>
            <a:off x="1800502" y="5445224"/>
            <a:ext cx="344186" cy="184666"/>
          </a:xfrm>
          <a:prstGeom prst="rect">
            <a:avLst/>
          </a:prstGeom>
          <a:noFill/>
        </p:spPr>
        <p:txBody>
          <a:bodyPr wrap="square" rtlCol="0">
            <a:spAutoFit/>
          </a:bodyPr>
          <a:lstStyle/>
          <a:p>
            <a:r>
              <a:rPr lang="en-US" altLang="zh-CN" sz="600" dirty="0" smtClean="0"/>
              <a:t>28</a:t>
            </a:r>
          </a:p>
        </p:txBody>
      </p:sp>
      <p:sp>
        <p:nvSpPr>
          <p:cNvPr id="28" name="TextBox 27"/>
          <p:cNvSpPr txBox="1"/>
          <p:nvPr/>
        </p:nvSpPr>
        <p:spPr>
          <a:xfrm>
            <a:off x="2088534" y="5188550"/>
            <a:ext cx="344186" cy="184666"/>
          </a:xfrm>
          <a:prstGeom prst="rect">
            <a:avLst/>
          </a:prstGeom>
          <a:noFill/>
        </p:spPr>
        <p:txBody>
          <a:bodyPr wrap="square" rtlCol="0">
            <a:spAutoFit/>
          </a:bodyPr>
          <a:lstStyle/>
          <a:p>
            <a:r>
              <a:rPr lang="en-US" altLang="zh-CN" sz="600" dirty="0" smtClean="0"/>
              <a:t>48</a:t>
            </a:r>
          </a:p>
        </p:txBody>
      </p:sp>
      <p:sp>
        <p:nvSpPr>
          <p:cNvPr id="29" name="TextBox 28"/>
          <p:cNvSpPr txBox="1"/>
          <p:nvPr/>
        </p:nvSpPr>
        <p:spPr>
          <a:xfrm>
            <a:off x="2376566" y="4540478"/>
            <a:ext cx="344186" cy="184666"/>
          </a:xfrm>
          <a:prstGeom prst="rect">
            <a:avLst/>
          </a:prstGeom>
          <a:noFill/>
        </p:spPr>
        <p:txBody>
          <a:bodyPr wrap="square" rtlCol="0">
            <a:spAutoFit/>
          </a:bodyPr>
          <a:lstStyle/>
          <a:p>
            <a:r>
              <a:rPr lang="en-US" altLang="zh-CN" sz="600" dirty="0" smtClean="0"/>
              <a:t>97</a:t>
            </a:r>
          </a:p>
        </p:txBody>
      </p:sp>
      <p:sp>
        <p:nvSpPr>
          <p:cNvPr id="30" name="TextBox 29"/>
          <p:cNvSpPr txBox="1"/>
          <p:nvPr/>
        </p:nvSpPr>
        <p:spPr>
          <a:xfrm>
            <a:off x="2680180" y="4869160"/>
            <a:ext cx="344186" cy="184666"/>
          </a:xfrm>
          <a:prstGeom prst="rect">
            <a:avLst/>
          </a:prstGeom>
          <a:noFill/>
        </p:spPr>
        <p:txBody>
          <a:bodyPr wrap="square" rtlCol="0">
            <a:spAutoFit/>
          </a:bodyPr>
          <a:lstStyle/>
          <a:p>
            <a:r>
              <a:rPr lang="en-US" altLang="zh-CN" sz="600" dirty="0" smtClean="0"/>
              <a:t>72</a:t>
            </a:r>
          </a:p>
        </p:txBody>
      </p:sp>
      <p:sp>
        <p:nvSpPr>
          <p:cNvPr id="31" name="TextBox 30"/>
          <p:cNvSpPr txBox="1"/>
          <p:nvPr/>
        </p:nvSpPr>
        <p:spPr>
          <a:xfrm>
            <a:off x="3008784" y="5332566"/>
            <a:ext cx="344186" cy="184666"/>
          </a:xfrm>
          <a:prstGeom prst="rect">
            <a:avLst/>
          </a:prstGeom>
          <a:noFill/>
        </p:spPr>
        <p:txBody>
          <a:bodyPr wrap="square" rtlCol="0">
            <a:spAutoFit/>
          </a:bodyPr>
          <a:lstStyle/>
          <a:p>
            <a:r>
              <a:rPr lang="en-US" altLang="zh-CN" sz="600" dirty="0" smtClean="0"/>
              <a:t>38</a:t>
            </a:r>
          </a:p>
        </p:txBody>
      </p:sp>
      <p:sp>
        <p:nvSpPr>
          <p:cNvPr id="32" name="TextBox 31"/>
          <p:cNvSpPr txBox="1"/>
          <p:nvPr/>
        </p:nvSpPr>
        <p:spPr>
          <a:xfrm>
            <a:off x="3296816" y="5661248"/>
            <a:ext cx="344186" cy="184666"/>
          </a:xfrm>
          <a:prstGeom prst="rect">
            <a:avLst/>
          </a:prstGeom>
          <a:noFill/>
        </p:spPr>
        <p:txBody>
          <a:bodyPr wrap="square" rtlCol="0">
            <a:spAutoFit/>
          </a:bodyPr>
          <a:lstStyle/>
          <a:p>
            <a:r>
              <a:rPr lang="en-US" altLang="zh-CN" sz="600" dirty="0" smtClean="0"/>
              <a:t>14</a:t>
            </a:r>
          </a:p>
        </p:txBody>
      </p:sp>
      <p:sp>
        <p:nvSpPr>
          <p:cNvPr id="33" name="TextBox 32"/>
          <p:cNvSpPr txBox="1"/>
          <p:nvPr/>
        </p:nvSpPr>
        <p:spPr>
          <a:xfrm>
            <a:off x="3584848" y="5805264"/>
            <a:ext cx="275349" cy="184666"/>
          </a:xfrm>
          <a:prstGeom prst="rect">
            <a:avLst/>
          </a:prstGeom>
          <a:noFill/>
        </p:spPr>
        <p:txBody>
          <a:bodyPr wrap="square" rtlCol="0">
            <a:spAutoFit/>
          </a:bodyPr>
          <a:lstStyle/>
          <a:p>
            <a:r>
              <a:rPr lang="en-US" altLang="zh-CN" sz="600" dirty="0" smtClean="0"/>
              <a:t>2</a:t>
            </a:r>
          </a:p>
        </p:txBody>
      </p:sp>
      <p:sp>
        <p:nvSpPr>
          <p:cNvPr id="34" name="TextBox 33"/>
          <p:cNvSpPr txBox="1"/>
          <p:nvPr/>
        </p:nvSpPr>
        <p:spPr>
          <a:xfrm>
            <a:off x="3885563" y="5836622"/>
            <a:ext cx="275349" cy="184666"/>
          </a:xfrm>
          <a:prstGeom prst="rect">
            <a:avLst/>
          </a:prstGeom>
          <a:noFill/>
        </p:spPr>
        <p:txBody>
          <a:bodyPr wrap="square" rtlCol="0">
            <a:spAutoFit/>
          </a:bodyPr>
          <a:lstStyle/>
          <a:p>
            <a:r>
              <a:rPr lang="en-US" altLang="zh-CN" sz="600" dirty="0" smtClean="0"/>
              <a:t>0</a:t>
            </a:r>
          </a:p>
        </p:txBody>
      </p:sp>
      <p:sp>
        <p:nvSpPr>
          <p:cNvPr id="35" name="TextBox 34"/>
          <p:cNvSpPr txBox="1"/>
          <p:nvPr/>
        </p:nvSpPr>
        <p:spPr>
          <a:xfrm>
            <a:off x="5494893" y="4612486"/>
            <a:ext cx="322203" cy="184666"/>
          </a:xfrm>
          <a:prstGeom prst="rect">
            <a:avLst/>
          </a:prstGeom>
          <a:noFill/>
        </p:spPr>
        <p:txBody>
          <a:bodyPr wrap="square" rtlCol="0">
            <a:spAutoFit/>
          </a:bodyPr>
          <a:lstStyle/>
          <a:p>
            <a:r>
              <a:rPr lang="en-US" altLang="zh-CN" sz="600" dirty="0" smtClean="0"/>
              <a:t>144</a:t>
            </a:r>
          </a:p>
        </p:txBody>
      </p:sp>
      <p:sp>
        <p:nvSpPr>
          <p:cNvPr id="36" name="TextBox 35"/>
          <p:cNvSpPr txBox="1"/>
          <p:nvPr/>
        </p:nvSpPr>
        <p:spPr>
          <a:xfrm>
            <a:off x="5794102" y="4928844"/>
            <a:ext cx="527050" cy="184666"/>
          </a:xfrm>
          <a:prstGeom prst="rect">
            <a:avLst/>
          </a:prstGeom>
          <a:noFill/>
        </p:spPr>
        <p:txBody>
          <a:bodyPr wrap="square" rtlCol="0">
            <a:spAutoFit/>
          </a:bodyPr>
          <a:lstStyle/>
          <a:p>
            <a:r>
              <a:rPr lang="en-US" altLang="zh-CN" sz="600" dirty="0" smtClean="0"/>
              <a:t>108</a:t>
            </a:r>
          </a:p>
        </p:txBody>
      </p:sp>
      <p:sp>
        <p:nvSpPr>
          <p:cNvPr id="37" name="TextBox 36"/>
          <p:cNvSpPr txBox="1"/>
          <p:nvPr/>
        </p:nvSpPr>
        <p:spPr>
          <a:xfrm>
            <a:off x="6120982" y="5116542"/>
            <a:ext cx="344186" cy="184666"/>
          </a:xfrm>
          <a:prstGeom prst="rect">
            <a:avLst/>
          </a:prstGeom>
          <a:noFill/>
        </p:spPr>
        <p:txBody>
          <a:bodyPr wrap="square" rtlCol="0">
            <a:spAutoFit/>
          </a:bodyPr>
          <a:lstStyle/>
          <a:p>
            <a:r>
              <a:rPr lang="en-US" altLang="zh-CN" sz="600" dirty="0" smtClean="0"/>
              <a:t>84</a:t>
            </a:r>
          </a:p>
        </p:txBody>
      </p:sp>
      <p:sp>
        <p:nvSpPr>
          <p:cNvPr id="38" name="TextBox 37"/>
          <p:cNvSpPr txBox="1"/>
          <p:nvPr/>
        </p:nvSpPr>
        <p:spPr>
          <a:xfrm>
            <a:off x="6409014" y="5467635"/>
            <a:ext cx="344186" cy="184666"/>
          </a:xfrm>
          <a:prstGeom prst="rect">
            <a:avLst/>
          </a:prstGeom>
          <a:noFill/>
        </p:spPr>
        <p:txBody>
          <a:bodyPr wrap="square" rtlCol="0">
            <a:spAutoFit/>
          </a:bodyPr>
          <a:lstStyle/>
          <a:p>
            <a:r>
              <a:rPr lang="en-US" altLang="zh-CN" sz="600" dirty="0" smtClean="0"/>
              <a:t>42</a:t>
            </a:r>
          </a:p>
        </p:txBody>
      </p:sp>
      <p:sp>
        <p:nvSpPr>
          <p:cNvPr id="39" name="TextBox 38"/>
          <p:cNvSpPr txBox="1"/>
          <p:nvPr/>
        </p:nvSpPr>
        <p:spPr>
          <a:xfrm>
            <a:off x="6697046" y="5733256"/>
            <a:ext cx="344186" cy="184666"/>
          </a:xfrm>
          <a:prstGeom prst="rect">
            <a:avLst/>
          </a:prstGeom>
          <a:noFill/>
        </p:spPr>
        <p:txBody>
          <a:bodyPr wrap="square" rtlCol="0">
            <a:spAutoFit/>
          </a:bodyPr>
          <a:lstStyle/>
          <a:p>
            <a:r>
              <a:rPr lang="en-US" altLang="zh-CN" sz="600" dirty="0" smtClean="0"/>
              <a:t>12</a:t>
            </a:r>
          </a:p>
        </p:txBody>
      </p:sp>
      <p:sp>
        <p:nvSpPr>
          <p:cNvPr id="40" name="TextBox 39"/>
          <p:cNvSpPr txBox="1"/>
          <p:nvPr/>
        </p:nvSpPr>
        <p:spPr>
          <a:xfrm>
            <a:off x="7057086" y="5805264"/>
            <a:ext cx="344186" cy="184666"/>
          </a:xfrm>
          <a:prstGeom prst="rect">
            <a:avLst/>
          </a:prstGeom>
          <a:noFill/>
        </p:spPr>
        <p:txBody>
          <a:bodyPr wrap="square" rtlCol="0">
            <a:spAutoFit/>
          </a:bodyPr>
          <a:lstStyle/>
          <a:p>
            <a:r>
              <a:rPr lang="en-US" altLang="zh-CN" sz="600" dirty="0" smtClean="0"/>
              <a:t>4</a:t>
            </a:r>
          </a:p>
        </p:txBody>
      </p:sp>
      <p:sp>
        <p:nvSpPr>
          <p:cNvPr id="41" name="TextBox 40"/>
          <p:cNvSpPr txBox="1"/>
          <p:nvPr/>
        </p:nvSpPr>
        <p:spPr>
          <a:xfrm>
            <a:off x="7304607" y="5836622"/>
            <a:ext cx="344186" cy="184666"/>
          </a:xfrm>
          <a:prstGeom prst="rect">
            <a:avLst/>
          </a:prstGeom>
          <a:noFill/>
        </p:spPr>
        <p:txBody>
          <a:bodyPr wrap="square" rtlCol="0">
            <a:spAutoFit/>
          </a:bodyPr>
          <a:lstStyle/>
          <a:p>
            <a:r>
              <a:rPr lang="en-US" altLang="zh-CN" sz="600" dirty="0" smtClean="0"/>
              <a:t>1</a:t>
            </a:r>
          </a:p>
        </p:txBody>
      </p:sp>
      <p:sp>
        <p:nvSpPr>
          <p:cNvPr id="42" name="TextBox 41"/>
          <p:cNvSpPr txBox="1"/>
          <p:nvPr/>
        </p:nvSpPr>
        <p:spPr>
          <a:xfrm>
            <a:off x="7608767" y="5805264"/>
            <a:ext cx="344186" cy="184666"/>
          </a:xfrm>
          <a:prstGeom prst="rect">
            <a:avLst/>
          </a:prstGeom>
          <a:noFill/>
        </p:spPr>
        <p:txBody>
          <a:bodyPr wrap="square" rtlCol="0">
            <a:spAutoFit/>
          </a:bodyPr>
          <a:lstStyle/>
          <a:p>
            <a:r>
              <a:rPr lang="en-US" altLang="zh-CN" sz="600" dirty="0" smtClean="0"/>
              <a:t>2</a:t>
            </a:r>
          </a:p>
        </p:txBody>
      </p:sp>
      <p:sp>
        <p:nvSpPr>
          <p:cNvPr id="43" name="TextBox 42"/>
          <p:cNvSpPr txBox="1"/>
          <p:nvPr/>
        </p:nvSpPr>
        <p:spPr>
          <a:xfrm>
            <a:off x="7917754" y="5733256"/>
            <a:ext cx="344186" cy="184666"/>
          </a:xfrm>
          <a:prstGeom prst="rect">
            <a:avLst/>
          </a:prstGeom>
          <a:noFill/>
        </p:spPr>
        <p:txBody>
          <a:bodyPr wrap="square" rtlCol="0">
            <a:spAutoFit/>
          </a:bodyPr>
          <a:lstStyle/>
          <a:p>
            <a:r>
              <a:rPr lang="en-US" altLang="zh-CN" sz="600" dirty="0" smtClean="0"/>
              <a:t>7</a:t>
            </a:r>
          </a:p>
        </p:txBody>
      </p:sp>
      <p:sp>
        <p:nvSpPr>
          <p:cNvPr id="44" name="TextBox 43"/>
          <p:cNvSpPr txBox="1"/>
          <p:nvPr/>
        </p:nvSpPr>
        <p:spPr>
          <a:xfrm>
            <a:off x="8168410" y="5620598"/>
            <a:ext cx="344186" cy="184666"/>
          </a:xfrm>
          <a:prstGeom prst="rect">
            <a:avLst/>
          </a:prstGeom>
          <a:noFill/>
        </p:spPr>
        <p:txBody>
          <a:bodyPr wrap="square" rtlCol="0">
            <a:spAutoFit/>
          </a:bodyPr>
          <a:lstStyle/>
          <a:p>
            <a:r>
              <a:rPr lang="en-US" altLang="zh-CN" sz="600" dirty="0" smtClean="0"/>
              <a:t>24</a:t>
            </a:r>
          </a:p>
        </p:txBody>
      </p:sp>
      <p:sp>
        <p:nvSpPr>
          <p:cNvPr id="45" name="TextBox 44"/>
          <p:cNvSpPr txBox="1"/>
          <p:nvPr/>
        </p:nvSpPr>
        <p:spPr>
          <a:xfrm>
            <a:off x="8497246" y="5260558"/>
            <a:ext cx="344186" cy="184666"/>
          </a:xfrm>
          <a:prstGeom prst="rect">
            <a:avLst/>
          </a:prstGeom>
          <a:noFill/>
        </p:spPr>
        <p:txBody>
          <a:bodyPr wrap="square" rtlCol="0">
            <a:spAutoFit/>
          </a:bodyPr>
          <a:lstStyle/>
          <a:p>
            <a:r>
              <a:rPr lang="en-US" altLang="zh-CN" sz="600" dirty="0" smtClean="0"/>
              <a:t>66</a:t>
            </a:r>
          </a:p>
        </p:txBody>
      </p:sp>
      <p:sp>
        <p:nvSpPr>
          <p:cNvPr id="46" name="TextBox 45"/>
          <p:cNvSpPr txBox="1"/>
          <p:nvPr/>
        </p:nvSpPr>
        <p:spPr>
          <a:xfrm>
            <a:off x="8765098" y="4540478"/>
            <a:ext cx="364366" cy="184666"/>
          </a:xfrm>
          <a:prstGeom prst="rect">
            <a:avLst/>
          </a:prstGeom>
          <a:noFill/>
        </p:spPr>
        <p:txBody>
          <a:bodyPr wrap="square" rtlCol="0">
            <a:spAutoFit/>
          </a:bodyPr>
          <a:lstStyle/>
          <a:p>
            <a:r>
              <a:rPr lang="en-US" altLang="zh-CN" sz="600" dirty="0" smtClean="0"/>
              <a:t>153</a:t>
            </a:r>
            <a:endParaRPr lang="zh-CN" altLang="en-US" sz="600" dirty="0"/>
          </a:p>
        </p:txBody>
      </p:sp>
      <p:cxnSp>
        <p:nvCxnSpPr>
          <p:cNvPr id="48" name="直接连接符 47"/>
          <p:cNvCxnSpPr/>
          <p:nvPr/>
        </p:nvCxnSpPr>
        <p:spPr>
          <a:xfrm>
            <a:off x="1280592" y="1484784"/>
            <a:ext cx="6048672"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329264" y="0"/>
            <a:ext cx="0" cy="47525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4488" y="3820978"/>
            <a:ext cx="6912768" cy="400110"/>
          </a:xfrm>
          <a:prstGeom prst="rect">
            <a:avLst/>
          </a:prstGeom>
          <a:noFill/>
        </p:spPr>
        <p:txBody>
          <a:bodyPr wrap="square" rtlCol="0">
            <a:spAutoFit/>
          </a:bodyPr>
          <a:lstStyle/>
          <a:p>
            <a:pPr algn="just"/>
            <a:r>
              <a:rPr lang="en-US" altLang="zh-CN" sz="1000" dirty="0" smtClean="0"/>
              <a:t>The total energy of the building with wall insulation [31] in Piacenza is 1744.97GJ. The energy use for heating is 680.17GJ,which take the percentage of 39% in total energy, and 19% energy is used for cooling, 42% energy is used for electricity.</a:t>
            </a:r>
            <a:endParaRPr lang="zh-CN" altLang="en-US" sz="1000" dirty="0"/>
          </a:p>
        </p:txBody>
      </p:sp>
      <p:sp>
        <p:nvSpPr>
          <p:cNvPr id="51" name="TextBox 50"/>
          <p:cNvSpPr txBox="1"/>
          <p:nvPr/>
        </p:nvSpPr>
        <p:spPr>
          <a:xfrm>
            <a:off x="272480" y="6093296"/>
            <a:ext cx="4536504" cy="553998"/>
          </a:xfrm>
          <a:prstGeom prst="rect">
            <a:avLst/>
          </a:prstGeom>
          <a:noFill/>
        </p:spPr>
        <p:txBody>
          <a:bodyPr wrap="square" rtlCol="0">
            <a:spAutoFit/>
          </a:bodyPr>
          <a:lstStyle/>
          <a:p>
            <a:pPr algn="just"/>
            <a:r>
              <a:rPr lang="en-US" altLang="zh-CN" sz="1000" dirty="0" smtClean="0"/>
              <a:t>In this bar-table, we can see that the value of the energy use for cooling increases from January to July, then starts to decrease in August, which means there is a peak in July with the value of 97 </a:t>
            </a:r>
            <a:r>
              <a:rPr lang="en-US" altLang="zh-CN" sz="1000" dirty="0" err="1" smtClean="0"/>
              <a:t>MBtu</a:t>
            </a:r>
            <a:r>
              <a:rPr lang="en-US" altLang="zh-CN" sz="1000" dirty="0" smtClean="0"/>
              <a:t>. </a:t>
            </a:r>
            <a:endParaRPr lang="zh-CN" altLang="en-US" sz="1000" dirty="0"/>
          </a:p>
        </p:txBody>
      </p:sp>
      <p:sp>
        <p:nvSpPr>
          <p:cNvPr id="52" name="TextBox 51"/>
          <p:cNvSpPr txBox="1"/>
          <p:nvPr/>
        </p:nvSpPr>
        <p:spPr>
          <a:xfrm>
            <a:off x="5169024" y="6095037"/>
            <a:ext cx="4536504" cy="707886"/>
          </a:xfrm>
          <a:prstGeom prst="rect">
            <a:avLst/>
          </a:prstGeom>
          <a:noFill/>
        </p:spPr>
        <p:txBody>
          <a:bodyPr wrap="square" rtlCol="0">
            <a:spAutoFit/>
          </a:bodyPr>
          <a:lstStyle/>
          <a:p>
            <a:pPr algn="just"/>
            <a:r>
              <a:rPr lang="en-US" altLang="zh-CN" sz="1000" dirty="0" smtClean="0"/>
              <a:t>In this bar-table, we can see that the value of the energy use for heating decreases from January to July, then starts to increase from August, which means the energy which is used for heating has a highest value(153MBtu) in December and lowest in July(1MBtu). </a:t>
            </a:r>
            <a:endParaRPr lang="zh-CN" alt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l="5004" t="17516" r="4065" b="19485"/>
          <a:stretch>
            <a:fillRect/>
          </a:stretch>
        </p:blipFill>
        <p:spPr bwMode="auto">
          <a:xfrm>
            <a:off x="776536" y="3861048"/>
            <a:ext cx="6971917" cy="2715730"/>
          </a:xfrm>
          <a:prstGeom prst="rect">
            <a:avLst/>
          </a:prstGeom>
          <a:noFill/>
          <a:ln w="9525">
            <a:noFill/>
            <a:miter lim="800000"/>
            <a:headEnd/>
            <a:tailEnd/>
          </a:ln>
        </p:spPr>
      </p:pic>
      <p:pic>
        <p:nvPicPr>
          <p:cNvPr id="5" name="Picture 6"/>
          <p:cNvPicPr>
            <a:picLocks noChangeAspect="1" noChangeArrowheads="1"/>
          </p:cNvPicPr>
          <p:nvPr/>
        </p:nvPicPr>
        <p:blipFill>
          <a:blip r:embed="rId3" cstate="print"/>
          <a:srcRect l="26999" t="25219" r="5482" b="12766"/>
          <a:stretch>
            <a:fillRect/>
          </a:stretch>
        </p:blipFill>
        <p:spPr bwMode="auto">
          <a:xfrm>
            <a:off x="488504" y="548680"/>
            <a:ext cx="6624736" cy="3420970"/>
          </a:xfrm>
          <a:prstGeom prst="rect">
            <a:avLst/>
          </a:prstGeom>
          <a:noFill/>
          <a:ln w="9525">
            <a:noFill/>
            <a:miter lim="800000"/>
            <a:headEnd/>
            <a:tailEnd/>
          </a:ln>
        </p:spPr>
      </p:pic>
      <p:pic>
        <p:nvPicPr>
          <p:cNvPr id="7" name="Picture 7"/>
          <p:cNvPicPr>
            <a:picLocks noChangeAspect="1" noChangeArrowheads="1"/>
          </p:cNvPicPr>
          <p:nvPr/>
        </p:nvPicPr>
        <p:blipFill>
          <a:blip r:embed="rId4" cstate="print"/>
          <a:srcRect l="81546" t="62797" r="10153" b="23422"/>
          <a:stretch>
            <a:fillRect/>
          </a:stretch>
        </p:blipFill>
        <p:spPr bwMode="auto">
          <a:xfrm>
            <a:off x="7041232" y="2169450"/>
            <a:ext cx="814517" cy="760216"/>
          </a:xfrm>
          <a:prstGeom prst="rect">
            <a:avLst/>
          </a:prstGeom>
          <a:noFill/>
          <a:ln w="9525">
            <a:noFill/>
            <a:miter lim="800000"/>
            <a:headEnd/>
            <a:tailEnd/>
          </a:ln>
        </p:spPr>
      </p:pic>
      <p:sp>
        <p:nvSpPr>
          <p:cNvPr id="8" name="TextBox 7"/>
          <p:cNvSpPr txBox="1"/>
          <p:nvPr/>
        </p:nvSpPr>
        <p:spPr>
          <a:xfrm>
            <a:off x="848544" y="1565756"/>
            <a:ext cx="504056" cy="215444"/>
          </a:xfrm>
          <a:prstGeom prst="rect">
            <a:avLst/>
          </a:prstGeom>
          <a:noFill/>
        </p:spPr>
        <p:txBody>
          <a:bodyPr wrap="square" rtlCol="0">
            <a:spAutoFit/>
          </a:bodyPr>
          <a:lstStyle/>
          <a:p>
            <a:r>
              <a:rPr lang="en-US" altLang="zh-CN" sz="800" dirty="0" smtClean="0"/>
              <a:t>144</a:t>
            </a:r>
          </a:p>
        </p:txBody>
      </p:sp>
      <p:sp>
        <p:nvSpPr>
          <p:cNvPr id="9" name="TextBox 8"/>
          <p:cNvSpPr txBox="1"/>
          <p:nvPr/>
        </p:nvSpPr>
        <p:spPr>
          <a:xfrm>
            <a:off x="1352600" y="2061428"/>
            <a:ext cx="504056" cy="215444"/>
          </a:xfrm>
          <a:prstGeom prst="rect">
            <a:avLst/>
          </a:prstGeom>
          <a:noFill/>
        </p:spPr>
        <p:txBody>
          <a:bodyPr wrap="square" rtlCol="0">
            <a:spAutoFit/>
          </a:bodyPr>
          <a:lstStyle/>
          <a:p>
            <a:r>
              <a:rPr lang="en-US" altLang="zh-CN" sz="800" dirty="0" smtClean="0"/>
              <a:t>108</a:t>
            </a:r>
          </a:p>
        </p:txBody>
      </p:sp>
      <p:sp>
        <p:nvSpPr>
          <p:cNvPr id="10" name="TextBox 9"/>
          <p:cNvSpPr txBox="1"/>
          <p:nvPr/>
        </p:nvSpPr>
        <p:spPr>
          <a:xfrm>
            <a:off x="1856656" y="2349460"/>
            <a:ext cx="504056" cy="215444"/>
          </a:xfrm>
          <a:prstGeom prst="rect">
            <a:avLst/>
          </a:prstGeom>
          <a:noFill/>
        </p:spPr>
        <p:txBody>
          <a:bodyPr wrap="square" rtlCol="0">
            <a:spAutoFit/>
          </a:bodyPr>
          <a:lstStyle/>
          <a:p>
            <a:r>
              <a:rPr lang="en-US" altLang="zh-CN" sz="800" dirty="0" smtClean="0"/>
              <a:t>84</a:t>
            </a:r>
          </a:p>
        </p:txBody>
      </p:sp>
      <p:sp>
        <p:nvSpPr>
          <p:cNvPr id="11" name="TextBox 10"/>
          <p:cNvSpPr txBox="1"/>
          <p:nvPr/>
        </p:nvSpPr>
        <p:spPr>
          <a:xfrm>
            <a:off x="1064568" y="3501588"/>
            <a:ext cx="504056" cy="215444"/>
          </a:xfrm>
          <a:prstGeom prst="rect">
            <a:avLst/>
          </a:prstGeom>
          <a:noFill/>
        </p:spPr>
        <p:txBody>
          <a:bodyPr wrap="square" rtlCol="0">
            <a:spAutoFit/>
          </a:bodyPr>
          <a:lstStyle/>
          <a:p>
            <a:r>
              <a:rPr lang="en-US" altLang="zh-CN" sz="800" dirty="0" smtClean="0"/>
              <a:t>0</a:t>
            </a:r>
          </a:p>
        </p:txBody>
      </p:sp>
      <p:sp>
        <p:nvSpPr>
          <p:cNvPr id="12" name="TextBox 11"/>
          <p:cNvSpPr txBox="1"/>
          <p:nvPr/>
        </p:nvSpPr>
        <p:spPr>
          <a:xfrm>
            <a:off x="2792760" y="3357572"/>
            <a:ext cx="504056" cy="215444"/>
          </a:xfrm>
          <a:prstGeom prst="rect">
            <a:avLst/>
          </a:prstGeom>
          <a:noFill/>
        </p:spPr>
        <p:txBody>
          <a:bodyPr wrap="square" rtlCol="0">
            <a:spAutoFit/>
          </a:bodyPr>
          <a:lstStyle/>
          <a:p>
            <a:r>
              <a:rPr lang="en-US" altLang="zh-CN" sz="800" dirty="0" smtClean="0"/>
              <a:t>12</a:t>
            </a:r>
          </a:p>
        </p:txBody>
      </p:sp>
      <p:sp>
        <p:nvSpPr>
          <p:cNvPr id="13" name="TextBox 12"/>
          <p:cNvSpPr txBox="1"/>
          <p:nvPr/>
        </p:nvSpPr>
        <p:spPr>
          <a:xfrm>
            <a:off x="3296816" y="3429000"/>
            <a:ext cx="288032" cy="215444"/>
          </a:xfrm>
          <a:prstGeom prst="rect">
            <a:avLst/>
          </a:prstGeom>
          <a:noFill/>
        </p:spPr>
        <p:txBody>
          <a:bodyPr wrap="square" rtlCol="0">
            <a:spAutoFit/>
          </a:bodyPr>
          <a:lstStyle/>
          <a:p>
            <a:r>
              <a:rPr lang="en-US" altLang="zh-CN" sz="800" dirty="0" smtClean="0"/>
              <a:t>4</a:t>
            </a:r>
          </a:p>
        </p:txBody>
      </p:sp>
      <p:sp>
        <p:nvSpPr>
          <p:cNvPr id="14" name="TextBox 13"/>
          <p:cNvSpPr txBox="1"/>
          <p:nvPr/>
        </p:nvSpPr>
        <p:spPr>
          <a:xfrm>
            <a:off x="3800872" y="3501206"/>
            <a:ext cx="504056" cy="215444"/>
          </a:xfrm>
          <a:prstGeom prst="rect">
            <a:avLst/>
          </a:prstGeom>
          <a:noFill/>
        </p:spPr>
        <p:txBody>
          <a:bodyPr wrap="square" rtlCol="0">
            <a:spAutoFit/>
          </a:bodyPr>
          <a:lstStyle/>
          <a:p>
            <a:r>
              <a:rPr lang="en-US" altLang="zh-CN" sz="800" dirty="0" smtClean="0"/>
              <a:t>1</a:t>
            </a:r>
          </a:p>
        </p:txBody>
      </p:sp>
      <p:sp>
        <p:nvSpPr>
          <p:cNvPr id="15" name="TextBox 14"/>
          <p:cNvSpPr txBox="1"/>
          <p:nvPr/>
        </p:nvSpPr>
        <p:spPr>
          <a:xfrm>
            <a:off x="4305310" y="3501588"/>
            <a:ext cx="504056" cy="215444"/>
          </a:xfrm>
          <a:prstGeom prst="rect">
            <a:avLst/>
          </a:prstGeom>
          <a:noFill/>
        </p:spPr>
        <p:txBody>
          <a:bodyPr wrap="square" rtlCol="0">
            <a:spAutoFit/>
          </a:bodyPr>
          <a:lstStyle/>
          <a:p>
            <a:r>
              <a:rPr lang="en-US" altLang="zh-CN" sz="800" dirty="0" smtClean="0"/>
              <a:t>2</a:t>
            </a:r>
          </a:p>
        </p:txBody>
      </p:sp>
      <p:sp>
        <p:nvSpPr>
          <p:cNvPr id="16" name="TextBox 15"/>
          <p:cNvSpPr txBox="1"/>
          <p:nvPr/>
        </p:nvSpPr>
        <p:spPr>
          <a:xfrm>
            <a:off x="4737358" y="3418403"/>
            <a:ext cx="504056" cy="215444"/>
          </a:xfrm>
          <a:prstGeom prst="rect">
            <a:avLst/>
          </a:prstGeom>
          <a:noFill/>
        </p:spPr>
        <p:txBody>
          <a:bodyPr wrap="square" rtlCol="0">
            <a:spAutoFit/>
          </a:bodyPr>
          <a:lstStyle/>
          <a:p>
            <a:r>
              <a:rPr lang="en-US" altLang="zh-CN" sz="800" dirty="0" smtClean="0"/>
              <a:t>7</a:t>
            </a:r>
          </a:p>
        </p:txBody>
      </p:sp>
      <p:sp>
        <p:nvSpPr>
          <p:cNvPr id="17" name="TextBox 16"/>
          <p:cNvSpPr txBox="1"/>
          <p:nvPr/>
        </p:nvSpPr>
        <p:spPr>
          <a:xfrm>
            <a:off x="5169024" y="3140968"/>
            <a:ext cx="504056" cy="215444"/>
          </a:xfrm>
          <a:prstGeom prst="rect">
            <a:avLst/>
          </a:prstGeom>
          <a:noFill/>
        </p:spPr>
        <p:txBody>
          <a:bodyPr wrap="square" rtlCol="0">
            <a:spAutoFit/>
          </a:bodyPr>
          <a:lstStyle/>
          <a:p>
            <a:r>
              <a:rPr lang="en-US" altLang="zh-CN" sz="800" dirty="0" smtClean="0"/>
              <a:t>24</a:t>
            </a:r>
          </a:p>
        </p:txBody>
      </p:sp>
      <p:sp>
        <p:nvSpPr>
          <p:cNvPr id="18" name="TextBox 17"/>
          <p:cNvSpPr txBox="1"/>
          <p:nvPr/>
        </p:nvSpPr>
        <p:spPr>
          <a:xfrm>
            <a:off x="5673080" y="2564904"/>
            <a:ext cx="504056" cy="215444"/>
          </a:xfrm>
          <a:prstGeom prst="rect">
            <a:avLst/>
          </a:prstGeom>
          <a:noFill/>
        </p:spPr>
        <p:txBody>
          <a:bodyPr wrap="square" rtlCol="0">
            <a:spAutoFit/>
          </a:bodyPr>
          <a:lstStyle/>
          <a:p>
            <a:r>
              <a:rPr lang="en-US" altLang="zh-CN" sz="800" dirty="0" smtClean="0"/>
              <a:t>66</a:t>
            </a:r>
          </a:p>
        </p:txBody>
      </p:sp>
      <p:sp>
        <p:nvSpPr>
          <p:cNvPr id="19" name="TextBox 18"/>
          <p:cNvSpPr txBox="1"/>
          <p:nvPr/>
        </p:nvSpPr>
        <p:spPr>
          <a:xfrm>
            <a:off x="6105128" y="1412776"/>
            <a:ext cx="504056" cy="215444"/>
          </a:xfrm>
          <a:prstGeom prst="rect">
            <a:avLst/>
          </a:prstGeom>
          <a:noFill/>
        </p:spPr>
        <p:txBody>
          <a:bodyPr wrap="square" rtlCol="0">
            <a:spAutoFit/>
          </a:bodyPr>
          <a:lstStyle/>
          <a:p>
            <a:r>
              <a:rPr lang="en-US" altLang="zh-CN" sz="800" dirty="0" smtClean="0"/>
              <a:t>153</a:t>
            </a:r>
          </a:p>
        </p:txBody>
      </p:sp>
      <p:sp>
        <p:nvSpPr>
          <p:cNvPr id="20" name="TextBox 19"/>
          <p:cNvSpPr txBox="1"/>
          <p:nvPr/>
        </p:nvSpPr>
        <p:spPr>
          <a:xfrm>
            <a:off x="1568624" y="3501588"/>
            <a:ext cx="504056" cy="215444"/>
          </a:xfrm>
          <a:prstGeom prst="rect">
            <a:avLst/>
          </a:prstGeom>
          <a:noFill/>
        </p:spPr>
        <p:txBody>
          <a:bodyPr wrap="square" rtlCol="0">
            <a:spAutoFit/>
          </a:bodyPr>
          <a:lstStyle/>
          <a:p>
            <a:r>
              <a:rPr lang="en-US" altLang="zh-CN" sz="800" dirty="0" smtClean="0"/>
              <a:t>0</a:t>
            </a:r>
          </a:p>
        </p:txBody>
      </p:sp>
      <p:sp>
        <p:nvSpPr>
          <p:cNvPr id="21" name="TextBox 20"/>
          <p:cNvSpPr txBox="1"/>
          <p:nvPr/>
        </p:nvSpPr>
        <p:spPr>
          <a:xfrm>
            <a:off x="2000672" y="3501588"/>
            <a:ext cx="504056" cy="215444"/>
          </a:xfrm>
          <a:prstGeom prst="rect">
            <a:avLst/>
          </a:prstGeom>
          <a:noFill/>
        </p:spPr>
        <p:txBody>
          <a:bodyPr wrap="square" rtlCol="0">
            <a:spAutoFit/>
          </a:bodyPr>
          <a:lstStyle/>
          <a:p>
            <a:r>
              <a:rPr lang="en-US" altLang="zh-CN" sz="800" dirty="0" smtClean="0"/>
              <a:t>2</a:t>
            </a:r>
          </a:p>
        </p:txBody>
      </p:sp>
      <p:sp>
        <p:nvSpPr>
          <p:cNvPr id="22" name="TextBox 21"/>
          <p:cNvSpPr txBox="1"/>
          <p:nvPr/>
        </p:nvSpPr>
        <p:spPr>
          <a:xfrm>
            <a:off x="2504728" y="3356992"/>
            <a:ext cx="504056" cy="215444"/>
          </a:xfrm>
          <a:prstGeom prst="rect">
            <a:avLst/>
          </a:prstGeom>
          <a:noFill/>
        </p:spPr>
        <p:txBody>
          <a:bodyPr wrap="square" rtlCol="0">
            <a:spAutoFit/>
          </a:bodyPr>
          <a:lstStyle/>
          <a:p>
            <a:r>
              <a:rPr lang="en-US" altLang="zh-CN" sz="800" dirty="0" smtClean="0"/>
              <a:t>8</a:t>
            </a:r>
          </a:p>
        </p:txBody>
      </p:sp>
      <p:sp>
        <p:nvSpPr>
          <p:cNvPr id="23" name="TextBox 22"/>
          <p:cNvSpPr txBox="1"/>
          <p:nvPr/>
        </p:nvSpPr>
        <p:spPr>
          <a:xfrm>
            <a:off x="2936776" y="3141548"/>
            <a:ext cx="504056" cy="215444"/>
          </a:xfrm>
          <a:prstGeom prst="rect">
            <a:avLst/>
          </a:prstGeom>
          <a:noFill/>
        </p:spPr>
        <p:txBody>
          <a:bodyPr wrap="square" rtlCol="0">
            <a:spAutoFit/>
          </a:bodyPr>
          <a:lstStyle/>
          <a:p>
            <a:r>
              <a:rPr lang="en-US" altLang="zh-CN" sz="800" dirty="0" smtClean="0"/>
              <a:t>28</a:t>
            </a:r>
          </a:p>
        </p:txBody>
      </p:sp>
      <p:sp>
        <p:nvSpPr>
          <p:cNvPr id="24" name="TextBox 23"/>
          <p:cNvSpPr txBox="1"/>
          <p:nvPr/>
        </p:nvSpPr>
        <p:spPr>
          <a:xfrm>
            <a:off x="3440832" y="2852936"/>
            <a:ext cx="504056" cy="215444"/>
          </a:xfrm>
          <a:prstGeom prst="rect">
            <a:avLst/>
          </a:prstGeom>
          <a:noFill/>
        </p:spPr>
        <p:txBody>
          <a:bodyPr wrap="square" rtlCol="0">
            <a:spAutoFit/>
          </a:bodyPr>
          <a:lstStyle/>
          <a:p>
            <a:r>
              <a:rPr lang="en-US" altLang="zh-CN" sz="800" dirty="0" smtClean="0"/>
              <a:t>48</a:t>
            </a:r>
          </a:p>
        </p:txBody>
      </p:sp>
      <p:sp>
        <p:nvSpPr>
          <p:cNvPr id="25" name="TextBox 24"/>
          <p:cNvSpPr txBox="1"/>
          <p:nvPr/>
        </p:nvSpPr>
        <p:spPr>
          <a:xfrm>
            <a:off x="3872880" y="2205444"/>
            <a:ext cx="504056" cy="215444"/>
          </a:xfrm>
          <a:prstGeom prst="rect">
            <a:avLst/>
          </a:prstGeom>
          <a:noFill/>
        </p:spPr>
        <p:txBody>
          <a:bodyPr wrap="square" rtlCol="0">
            <a:spAutoFit/>
          </a:bodyPr>
          <a:lstStyle/>
          <a:p>
            <a:r>
              <a:rPr lang="en-US" altLang="zh-CN" sz="800" dirty="0" smtClean="0"/>
              <a:t>97</a:t>
            </a:r>
          </a:p>
        </p:txBody>
      </p:sp>
      <p:sp>
        <p:nvSpPr>
          <p:cNvPr id="26" name="TextBox 25"/>
          <p:cNvSpPr txBox="1"/>
          <p:nvPr/>
        </p:nvSpPr>
        <p:spPr>
          <a:xfrm>
            <a:off x="4376936" y="2492896"/>
            <a:ext cx="504056" cy="215444"/>
          </a:xfrm>
          <a:prstGeom prst="rect">
            <a:avLst/>
          </a:prstGeom>
          <a:noFill/>
        </p:spPr>
        <p:txBody>
          <a:bodyPr wrap="square" rtlCol="0">
            <a:spAutoFit/>
          </a:bodyPr>
          <a:lstStyle/>
          <a:p>
            <a:r>
              <a:rPr lang="en-US" altLang="zh-CN" sz="800" dirty="0" smtClean="0"/>
              <a:t>72</a:t>
            </a:r>
          </a:p>
        </p:txBody>
      </p:sp>
      <p:sp>
        <p:nvSpPr>
          <p:cNvPr id="27" name="TextBox 26"/>
          <p:cNvSpPr txBox="1"/>
          <p:nvPr/>
        </p:nvSpPr>
        <p:spPr>
          <a:xfrm>
            <a:off x="4808984" y="2997532"/>
            <a:ext cx="504056" cy="215444"/>
          </a:xfrm>
          <a:prstGeom prst="rect">
            <a:avLst/>
          </a:prstGeom>
          <a:noFill/>
        </p:spPr>
        <p:txBody>
          <a:bodyPr wrap="square" rtlCol="0">
            <a:spAutoFit/>
          </a:bodyPr>
          <a:lstStyle/>
          <a:p>
            <a:r>
              <a:rPr lang="en-US" altLang="zh-CN" sz="800" dirty="0" smtClean="0"/>
              <a:t>38</a:t>
            </a:r>
          </a:p>
        </p:txBody>
      </p:sp>
      <p:sp>
        <p:nvSpPr>
          <p:cNvPr id="28" name="TextBox 27"/>
          <p:cNvSpPr txBox="1"/>
          <p:nvPr/>
        </p:nvSpPr>
        <p:spPr>
          <a:xfrm>
            <a:off x="5385048" y="3284984"/>
            <a:ext cx="504056" cy="215444"/>
          </a:xfrm>
          <a:prstGeom prst="rect">
            <a:avLst/>
          </a:prstGeom>
          <a:noFill/>
        </p:spPr>
        <p:txBody>
          <a:bodyPr wrap="square" rtlCol="0">
            <a:spAutoFit/>
          </a:bodyPr>
          <a:lstStyle/>
          <a:p>
            <a:r>
              <a:rPr lang="en-US" altLang="zh-CN" sz="800" dirty="0" smtClean="0"/>
              <a:t>14</a:t>
            </a:r>
          </a:p>
        </p:txBody>
      </p:sp>
      <p:sp>
        <p:nvSpPr>
          <p:cNvPr id="29" name="TextBox 28"/>
          <p:cNvSpPr txBox="1"/>
          <p:nvPr/>
        </p:nvSpPr>
        <p:spPr>
          <a:xfrm>
            <a:off x="5817096" y="3429580"/>
            <a:ext cx="504056" cy="215444"/>
          </a:xfrm>
          <a:prstGeom prst="rect">
            <a:avLst/>
          </a:prstGeom>
          <a:noFill/>
        </p:spPr>
        <p:txBody>
          <a:bodyPr wrap="square" rtlCol="0">
            <a:spAutoFit/>
          </a:bodyPr>
          <a:lstStyle/>
          <a:p>
            <a:r>
              <a:rPr lang="en-US" altLang="zh-CN" sz="800" dirty="0" smtClean="0"/>
              <a:t>2</a:t>
            </a:r>
          </a:p>
        </p:txBody>
      </p:sp>
      <p:sp>
        <p:nvSpPr>
          <p:cNvPr id="30" name="TextBox 29"/>
          <p:cNvSpPr txBox="1"/>
          <p:nvPr/>
        </p:nvSpPr>
        <p:spPr>
          <a:xfrm>
            <a:off x="6321152" y="3501588"/>
            <a:ext cx="504056" cy="215444"/>
          </a:xfrm>
          <a:prstGeom prst="rect">
            <a:avLst/>
          </a:prstGeom>
          <a:noFill/>
        </p:spPr>
        <p:txBody>
          <a:bodyPr wrap="square" rtlCol="0">
            <a:spAutoFit/>
          </a:bodyPr>
          <a:lstStyle/>
          <a:p>
            <a:r>
              <a:rPr lang="en-US" altLang="zh-CN" sz="800" dirty="0" smtClean="0"/>
              <a:t>0</a:t>
            </a:r>
          </a:p>
        </p:txBody>
      </p:sp>
      <p:sp>
        <p:nvSpPr>
          <p:cNvPr id="31" name="TextBox 30"/>
          <p:cNvSpPr txBox="1"/>
          <p:nvPr/>
        </p:nvSpPr>
        <p:spPr>
          <a:xfrm>
            <a:off x="1136576" y="2636912"/>
            <a:ext cx="504056" cy="215444"/>
          </a:xfrm>
          <a:prstGeom prst="rect">
            <a:avLst/>
          </a:prstGeom>
          <a:noFill/>
        </p:spPr>
        <p:txBody>
          <a:bodyPr wrap="square" rtlCol="0">
            <a:spAutoFit/>
          </a:bodyPr>
          <a:lstStyle/>
          <a:p>
            <a:r>
              <a:rPr lang="en-US" altLang="zh-CN" sz="800" dirty="0" smtClean="0"/>
              <a:t>35</a:t>
            </a:r>
          </a:p>
        </p:txBody>
      </p:sp>
      <p:sp>
        <p:nvSpPr>
          <p:cNvPr id="32" name="TextBox 31"/>
          <p:cNvSpPr txBox="1"/>
          <p:nvPr/>
        </p:nvSpPr>
        <p:spPr>
          <a:xfrm>
            <a:off x="3944888" y="1485364"/>
            <a:ext cx="504056" cy="215444"/>
          </a:xfrm>
          <a:prstGeom prst="rect">
            <a:avLst/>
          </a:prstGeom>
          <a:noFill/>
        </p:spPr>
        <p:txBody>
          <a:bodyPr wrap="square" rtlCol="0">
            <a:spAutoFit/>
          </a:bodyPr>
          <a:lstStyle/>
          <a:p>
            <a:r>
              <a:rPr lang="en-US" altLang="zh-CN" sz="800" dirty="0" smtClean="0"/>
              <a:t>74</a:t>
            </a:r>
          </a:p>
        </p:txBody>
      </p:sp>
      <p:sp>
        <p:nvSpPr>
          <p:cNvPr id="33" name="TextBox 32"/>
          <p:cNvSpPr txBox="1"/>
          <p:nvPr/>
        </p:nvSpPr>
        <p:spPr>
          <a:xfrm>
            <a:off x="6384017" y="2708920"/>
            <a:ext cx="504056" cy="215444"/>
          </a:xfrm>
          <a:prstGeom prst="rect">
            <a:avLst/>
          </a:prstGeom>
          <a:noFill/>
        </p:spPr>
        <p:txBody>
          <a:bodyPr wrap="square" rtlCol="0">
            <a:spAutoFit/>
          </a:bodyPr>
          <a:lstStyle/>
          <a:p>
            <a:r>
              <a:rPr lang="en-US" altLang="zh-CN" sz="800" dirty="0" smtClean="0"/>
              <a:t>34</a:t>
            </a:r>
          </a:p>
        </p:txBody>
      </p:sp>
      <p:sp>
        <p:nvSpPr>
          <p:cNvPr id="34" name="TextBox 33"/>
          <p:cNvSpPr txBox="1"/>
          <p:nvPr/>
        </p:nvSpPr>
        <p:spPr>
          <a:xfrm>
            <a:off x="2360712" y="2925524"/>
            <a:ext cx="504056" cy="215444"/>
          </a:xfrm>
          <a:prstGeom prst="rect">
            <a:avLst/>
          </a:prstGeom>
          <a:noFill/>
        </p:spPr>
        <p:txBody>
          <a:bodyPr wrap="square" rtlCol="0">
            <a:spAutoFit/>
          </a:bodyPr>
          <a:lstStyle/>
          <a:p>
            <a:r>
              <a:rPr lang="en-US" altLang="zh-CN" sz="800" dirty="0" smtClean="0"/>
              <a:t>43</a:t>
            </a:r>
            <a:endParaRPr lang="en-US" altLang="zh-CN" sz="8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25892" t="23250" r="3201" b="17688"/>
          <a:stretch>
            <a:fillRect/>
          </a:stretch>
        </p:blipFill>
        <p:spPr bwMode="auto">
          <a:xfrm>
            <a:off x="5118735" y="4221088"/>
            <a:ext cx="4454525" cy="2085975"/>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l="28106" t="23852" r="3822" b="27531"/>
          <a:stretch>
            <a:fillRect/>
          </a:stretch>
        </p:blipFill>
        <p:spPr bwMode="auto">
          <a:xfrm>
            <a:off x="416496" y="1052736"/>
            <a:ext cx="3946631" cy="1584176"/>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27118" t="26578" r="23476" b="24204"/>
          <a:stretch>
            <a:fillRect/>
          </a:stretch>
        </p:blipFill>
        <p:spPr bwMode="auto">
          <a:xfrm>
            <a:off x="4448944" y="1329245"/>
            <a:ext cx="2592288" cy="1451683"/>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l="26445" t="24235" r="45883" b="37375"/>
          <a:stretch>
            <a:fillRect/>
          </a:stretch>
        </p:blipFill>
        <p:spPr bwMode="auto">
          <a:xfrm>
            <a:off x="7230298" y="739378"/>
            <a:ext cx="2475230" cy="1931670"/>
          </a:xfrm>
          <a:prstGeom prst="rect">
            <a:avLst/>
          </a:prstGeom>
          <a:noFill/>
          <a:ln w="9525">
            <a:noFill/>
            <a:miter lim="800000"/>
            <a:headEnd/>
            <a:tailEnd/>
          </a:ln>
        </p:spPr>
      </p:pic>
      <p:sp>
        <p:nvSpPr>
          <p:cNvPr id="8" name="TextBox 7"/>
          <p:cNvSpPr txBox="1"/>
          <p:nvPr/>
        </p:nvSpPr>
        <p:spPr>
          <a:xfrm>
            <a:off x="7760533" y="1395199"/>
            <a:ext cx="611505" cy="276999"/>
          </a:xfrm>
          <a:prstGeom prst="rect">
            <a:avLst/>
          </a:prstGeom>
          <a:noFill/>
        </p:spPr>
        <p:txBody>
          <a:bodyPr wrap="square" rtlCol="0">
            <a:spAutoFit/>
          </a:bodyPr>
          <a:lstStyle/>
          <a:p>
            <a:r>
              <a:rPr lang="en-US" altLang="zh-CN" sz="600" dirty="0" smtClean="0"/>
              <a:t>0.3m</a:t>
            </a:r>
          </a:p>
          <a:p>
            <a:r>
              <a:rPr lang="en-US" altLang="zh-CN" sz="600" dirty="0" smtClean="0"/>
              <a:t>12%</a:t>
            </a:r>
            <a:endParaRPr lang="zh-CN" altLang="en-US" sz="600" dirty="0"/>
          </a:p>
        </p:txBody>
      </p:sp>
      <p:sp>
        <p:nvSpPr>
          <p:cNvPr id="9" name="TextBox 8"/>
          <p:cNvSpPr txBox="1"/>
          <p:nvPr/>
        </p:nvSpPr>
        <p:spPr>
          <a:xfrm>
            <a:off x="8194238" y="1855574"/>
            <a:ext cx="596900" cy="276999"/>
          </a:xfrm>
          <a:prstGeom prst="rect">
            <a:avLst/>
          </a:prstGeom>
          <a:noFill/>
        </p:spPr>
        <p:txBody>
          <a:bodyPr wrap="square" rtlCol="0">
            <a:spAutoFit/>
          </a:bodyPr>
          <a:lstStyle/>
          <a:p>
            <a:r>
              <a:rPr lang="en-US" altLang="zh-CN" sz="600" dirty="0" smtClean="0"/>
              <a:t>1.4m</a:t>
            </a:r>
          </a:p>
          <a:p>
            <a:r>
              <a:rPr lang="en-US" altLang="zh-CN" sz="600" dirty="0" smtClean="0"/>
              <a:t>67%</a:t>
            </a:r>
            <a:endParaRPr lang="zh-CN" altLang="en-US" sz="600" dirty="0"/>
          </a:p>
        </p:txBody>
      </p:sp>
      <p:sp>
        <p:nvSpPr>
          <p:cNvPr id="10" name="TextBox 9"/>
          <p:cNvSpPr txBox="1"/>
          <p:nvPr/>
        </p:nvSpPr>
        <p:spPr>
          <a:xfrm>
            <a:off x="7476053" y="1772816"/>
            <a:ext cx="718185" cy="276999"/>
          </a:xfrm>
          <a:prstGeom prst="rect">
            <a:avLst/>
          </a:prstGeom>
          <a:noFill/>
        </p:spPr>
        <p:txBody>
          <a:bodyPr wrap="square" rtlCol="0">
            <a:spAutoFit/>
          </a:bodyPr>
          <a:lstStyle/>
          <a:p>
            <a:r>
              <a:rPr lang="en-US" altLang="zh-CN" sz="600" dirty="0" smtClean="0"/>
              <a:t>0.4m</a:t>
            </a:r>
          </a:p>
          <a:p>
            <a:r>
              <a:rPr lang="en-US" altLang="zh-CN" sz="600" dirty="0" smtClean="0"/>
              <a:t>20%</a:t>
            </a:r>
            <a:endParaRPr lang="zh-CN" altLang="en-US" sz="600" dirty="0"/>
          </a:p>
        </p:txBody>
      </p:sp>
      <p:pic>
        <p:nvPicPr>
          <p:cNvPr id="13" name="Picture 5"/>
          <p:cNvPicPr>
            <a:picLocks noChangeAspect="1" noChangeArrowheads="1"/>
          </p:cNvPicPr>
          <p:nvPr/>
        </p:nvPicPr>
        <p:blipFill>
          <a:blip r:embed="rId6" cstate="print"/>
          <a:srcRect l="4308" t="27188" r="35531" b="42297"/>
          <a:stretch>
            <a:fillRect/>
          </a:stretch>
        </p:blipFill>
        <p:spPr bwMode="auto">
          <a:xfrm>
            <a:off x="416496" y="2636912"/>
            <a:ext cx="3456384" cy="985520"/>
          </a:xfrm>
          <a:prstGeom prst="rect">
            <a:avLst/>
          </a:prstGeom>
          <a:noFill/>
          <a:ln w="9525">
            <a:noFill/>
            <a:miter lim="800000"/>
            <a:headEnd/>
            <a:tailEnd/>
          </a:ln>
        </p:spPr>
      </p:pic>
      <p:sp>
        <p:nvSpPr>
          <p:cNvPr id="14" name="TextBox 13"/>
          <p:cNvSpPr txBox="1"/>
          <p:nvPr/>
        </p:nvSpPr>
        <p:spPr>
          <a:xfrm>
            <a:off x="272480" y="620688"/>
            <a:ext cx="3960440" cy="369332"/>
          </a:xfrm>
          <a:prstGeom prst="rect">
            <a:avLst/>
          </a:prstGeom>
          <a:noFill/>
        </p:spPr>
        <p:txBody>
          <a:bodyPr wrap="square" rtlCol="0">
            <a:spAutoFit/>
          </a:bodyPr>
          <a:lstStyle/>
          <a:p>
            <a:pPr lvl="0" fontAlgn="base">
              <a:spcBef>
                <a:spcPct val="0"/>
              </a:spcBef>
              <a:spcAft>
                <a:spcPct val="0"/>
              </a:spcAft>
            </a:pPr>
            <a:r>
              <a:rPr lang="en-US" altLang="zh-CN" b="1" dirty="0" smtClean="0">
                <a:latin typeface="Calibri" panose="020F0502020204030204" pitchFamily="34" charset="0"/>
                <a:ea typeface="宋体" panose="02010600030101010101" pitchFamily="2" charset="-122"/>
                <a:cs typeface="Times New Roman" panose="02020603050405020304" pitchFamily="18" charset="0"/>
              </a:rPr>
              <a:t>Reykjavik-Iceland</a:t>
            </a:r>
            <a:endParaRPr kumimoji="0" lang="en-US" altLang="zh-CN"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 name="Picture 3"/>
          <p:cNvPicPr>
            <a:picLocks noChangeAspect="1" noChangeArrowheads="1"/>
          </p:cNvPicPr>
          <p:nvPr/>
        </p:nvPicPr>
        <p:blipFill>
          <a:blip r:embed="rId7" cstate="print"/>
          <a:srcRect l="27309" t="22438" r="46560" b="39172"/>
          <a:stretch>
            <a:fillRect/>
          </a:stretch>
        </p:blipFill>
        <p:spPr bwMode="auto">
          <a:xfrm>
            <a:off x="7307133" y="2662793"/>
            <a:ext cx="2321560" cy="1918335"/>
          </a:xfrm>
          <a:prstGeom prst="rect">
            <a:avLst/>
          </a:prstGeom>
          <a:noFill/>
          <a:ln w="9525">
            <a:noFill/>
            <a:miter lim="800000"/>
            <a:headEnd/>
            <a:tailEnd/>
          </a:ln>
        </p:spPr>
      </p:pic>
      <p:sp>
        <p:nvSpPr>
          <p:cNvPr id="3" name="TextBox 10"/>
          <p:cNvSpPr txBox="1"/>
          <p:nvPr/>
        </p:nvSpPr>
        <p:spPr>
          <a:xfrm>
            <a:off x="7662743" y="3483714"/>
            <a:ext cx="1058545" cy="276999"/>
          </a:xfrm>
          <a:prstGeom prst="rect">
            <a:avLst/>
          </a:prstGeom>
          <a:noFill/>
        </p:spPr>
        <p:txBody>
          <a:bodyPr wrap="square" rtlCol="0">
            <a:spAutoFit/>
          </a:bodyPr>
          <a:lstStyle/>
          <a:p>
            <a:r>
              <a:rPr lang="en-US" altLang="zh-CN" sz="600" dirty="0" smtClean="0"/>
              <a:t>0.7m</a:t>
            </a:r>
          </a:p>
          <a:p>
            <a:r>
              <a:rPr lang="en-US" altLang="zh-CN" sz="600" dirty="0" smtClean="0"/>
              <a:t>33%</a:t>
            </a:r>
            <a:endParaRPr lang="zh-CN" altLang="en-US" sz="600" dirty="0"/>
          </a:p>
        </p:txBody>
      </p:sp>
      <p:sp>
        <p:nvSpPr>
          <p:cNvPr id="4" name="TextBox 11"/>
          <p:cNvSpPr txBox="1"/>
          <p:nvPr/>
        </p:nvSpPr>
        <p:spPr>
          <a:xfrm>
            <a:off x="8193360" y="3861048"/>
            <a:ext cx="754380" cy="276999"/>
          </a:xfrm>
          <a:prstGeom prst="rect">
            <a:avLst/>
          </a:prstGeom>
          <a:noFill/>
        </p:spPr>
        <p:txBody>
          <a:bodyPr wrap="square" rtlCol="0">
            <a:spAutoFit/>
          </a:bodyPr>
          <a:lstStyle/>
          <a:p>
            <a:r>
              <a:rPr lang="en-US" altLang="zh-CN" sz="600" dirty="0" smtClean="0"/>
              <a:t>1.4m</a:t>
            </a:r>
          </a:p>
          <a:p>
            <a:r>
              <a:rPr lang="en-US" altLang="zh-CN" sz="600" dirty="0" smtClean="0"/>
              <a:t>67%</a:t>
            </a:r>
            <a:endParaRPr lang="zh-CN" altLang="en-US" sz="600" dirty="0"/>
          </a:p>
        </p:txBody>
      </p:sp>
      <p:pic>
        <p:nvPicPr>
          <p:cNvPr id="19" name="Picture 4"/>
          <p:cNvPicPr>
            <a:picLocks noChangeAspect="1" noChangeArrowheads="1"/>
          </p:cNvPicPr>
          <p:nvPr/>
        </p:nvPicPr>
        <p:blipFill>
          <a:blip r:embed="rId8" cstate="print"/>
          <a:srcRect l="25649" t="27360" r="2958" b="15547"/>
          <a:stretch>
            <a:fillRect/>
          </a:stretch>
        </p:blipFill>
        <p:spPr bwMode="auto">
          <a:xfrm>
            <a:off x="272415" y="4270618"/>
            <a:ext cx="4429760" cy="1991360"/>
          </a:xfrm>
          <a:prstGeom prst="rect">
            <a:avLst/>
          </a:prstGeom>
          <a:noFill/>
          <a:ln w="9525">
            <a:noFill/>
            <a:miter lim="800000"/>
            <a:headEnd/>
            <a:tailEnd/>
          </a:ln>
        </p:spPr>
      </p:pic>
      <p:sp>
        <p:nvSpPr>
          <p:cNvPr id="20" name="TextBox 3"/>
          <p:cNvSpPr txBox="1"/>
          <p:nvPr/>
        </p:nvSpPr>
        <p:spPr>
          <a:xfrm>
            <a:off x="1773242" y="5647139"/>
            <a:ext cx="480060" cy="184666"/>
          </a:xfrm>
          <a:prstGeom prst="rect">
            <a:avLst/>
          </a:prstGeom>
          <a:noFill/>
        </p:spPr>
        <p:txBody>
          <a:bodyPr wrap="square" rtlCol="0">
            <a:spAutoFit/>
          </a:bodyPr>
          <a:lstStyle/>
          <a:p>
            <a:r>
              <a:rPr lang="en-US" altLang="zh-CN" sz="600" dirty="0" smtClean="0"/>
              <a:t>0.5</a:t>
            </a:r>
          </a:p>
        </p:txBody>
      </p:sp>
      <p:sp>
        <p:nvSpPr>
          <p:cNvPr id="21" name="TextBox 4"/>
          <p:cNvSpPr txBox="1"/>
          <p:nvPr/>
        </p:nvSpPr>
        <p:spPr>
          <a:xfrm>
            <a:off x="2075468" y="5301208"/>
            <a:ext cx="429260" cy="184666"/>
          </a:xfrm>
          <a:prstGeom prst="rect">
            <a:avLst/>
          </a:prstGeom>
          <a:noFill/>
        </p:spPr>
        <p:txBody>
          <a:bodyPr wrap="square" rtlCol="0">
            <a:spAutoFit/>
          </a:bodyPr>
          <a:lstStyle/>
          <a:p>
            <a:r>
              <a:rPr lang="en-US" altLang="zh-CN" sz="600" dirty="0" smtClean="0"/>
              <a:t>1.4</a:t>
            </a:r>
          </a:p>
        </p:txBody>
      </p:sp>
      <p:sp>
        <p:nvSpPr>
          <p:cNvPr id="22" name="TextBox 5"/>
          <p:cNvSpPr txBox="1"/>
          <p:nvPr/>
        </p:nvSpPr>
        <p:spPr>
          <a:xfrm>
            <a:off x="2370777" y="4625424"/>
            <a:ext cx="401320" cy="184666"/>
          </a:xfrm>
          <a:prstGeom prst="rect">
            <a:avLst/>
          </a:prstGeom>
          <a:noFill/>
        </p:spPr>
        <p:txBody>
          <a:bodyPr wrap="square" rtlCol="0">
            <a:spAutoFit/>
          </a:bodyPr>
          <a:lstStyle/>
          <a:p>
            <a:r>
              <a:rPr lang="en-US" altLang="zh-CN" sz="600" dirty="0" smtClean="0"/>
              <a:t>3.2</a:t>
            </a:r>
          </a:p>
        </p:txBody>
      </p:sp>
      <p:sp>
        <p:nvSpPr>
          <p:cNvPr id="23" name="TextBox 6"/>
          <p:cNvSpPr txBox="1"/>
          <p:nvPr/>
        </p:nvSpPr>
        <p:spPr>
          <a:xfrm>
            <a:off x="2695897" y="4653136"/>
            <a:ext cx="480060" cy="184666"/>
          </a:xfrm>
          <a:prstGeom prst="rect">
            <a:avLst/>
          </a:prstGeom>
          <a:noFill/>
        </p:spPr>
        <p:txBody>
          <a:bodyPr wrap="square" rtlCol="0">
            <a:spAutoFit/>
          </a:bodyPr>
          <a:lstStyle/>
          <a:p>
            <a:r>
              <a:rPr lang="en-US" altLang="zh-CN" sz="600" dirty="0" smtClean="0"/>
              <a:t>3.0</a:t>
            </a:r>
          </a:p>
        </p:txBody>
      </p:sp>
      <p:sp>
        <p:nvSpPr>
          <p:cNvPr id="24" name="TextBox 7"/>
          <p:cNvSpPr txBox="1"/>
          <p:nvPr/>
        </p:nvSpPr>
        <p:spPr>
          <a:xfrm>
            <a:off x="2987997" y="5619834"/>
            <a:ext cx="480060" cy="184666"/>
          </a:xfrm>
          <a:prstGeom prst="rect">
            <a:avLst/>
          </a:prstGeom>
          <a:noFill/>
        </p:spPr>
        <p:txBody>
          <a:bodyPr wrap="square" rtlCol="0">
            <a:spAutoFit/>
          </a:bodyPr>
          <a:lstStyle/>
          <a:p>
            <a:r>
              <a:rPr lang="en-US" altLang="zh-CN" sz="600" dirty="0" smtClean="0"/>
              <a:t>0.6</a:t>
            </a:r>
          </a:p>
        </p:txBody>
      </p:sp>
      <p:sp>
        <p:nvSpPr>
          <p:cNvPr id="25" name="TextBox 8"/>
          <p:cNvSpPr txBox="1"/>
          <p:nvPr/>
        </p:nvSpPr>
        <p:spPr>
          <a:xfrm>
            <a:off x="3296607" y="5764614"/>
            <a:ext cx="480060" cy="184666"/>
          </a:xfrm>
          <a:prstGeom prst="rect">
            <a:avLst/>
          </a:prstGeom>
          <a:noFill/>
        </p:spPr>
        <p:txBody>
          <a:bodyPr wrap="square" rtlCol="0">
            <a:spAutoFit/>
          </a:bodyPr>
          <a:lstStyle/>
          <a:p>
            <a:r>
              <a:rPr lang="en-US" altLang="zh-CN" sz="600" dirty="0" smtClean="0"/>
              <a:t>0.1</a:t>
            </a:r>
          </a:p>
        </p:txBody>
      </p:sp>
      <p:sp>
        <p:nvSpPr>
          <p:cNvPr id="26" name="TextBox 11"/>
          <p:cNvSpPr txBox="1"/>
          <p:nvPr/>
        </p:nvSpPr>
        <p:spPr>
          <a:xfrm>
            <a:off x="5355912" y="4553034"/>
            <a:ext cx="478155" cy="184666"/>
          </a:xfrm>
          <a:prstGeom prst="rect">
            <a:avLst/>
          </a:prstGeom>
          <a:noFill/>
        </p:spPr>
        <p:txBody>
          <a:bodyPr wrap="square" rtlCol="0">
            <a:spAutoFit/>
          </a:bodyPr>
          <a:lstStyle/>
          <a:p>
            <a:r>
              <a:rPr lang="en-US" altLang="zh-CN" sz="600" dirty="0" smtClean="0"/>
              <a:t>186</a:t>
            </a:r>
          </a:p>
        </p:txBody>
      </p:sp>
      <p:sp>
        <p:nvSpPr>
          <p:cNvPr id="27" name="TextBox 12"/>
          <p:cNvSpPr txBox="1"/>
          <p:nvPr/>
        </p:nvSpPr>
        <p:spPr>
          <a:xfrm>
            <a:off x="5686112" y="4581128"/>
            <a:ext cx="478155" cy="184666"/>
          </a:xfrm>
          <a:prstGeom prst="rect">
            <a:avLst/>
          </a:prstGeom>
          <a:noFill/>
        </p:spPr>
        <p:txBody>
          <a:bodyPr wrap="square" rtlCol="0">
            <a:spAutoFit/>
          </a:bodyPr>
          <a:lstStyle/>
          <a:p>
            <a:r>
              <a:rPr lang="en-US" altLang="zh-CN" sz="600" dirty="0" smtClean="0"/>
              <a:t>180</a:t>
            </a:r>
          </a:p>
        </p:txBody>
      </p:sp>
      <p:sp>
        <p:nvSpPr>
          <p:cNvPr id="28" name="TextBox 17"/>
          <p:cNvSpPr txBox="1"/>
          <p:nvPr/>
        </p:nvSpPr>
        <p:spPr>
          <a:xfrm>
            <a:off x="5979482" y="4625424"/>
            <a:ext cx="478155" cy="184666"/>
          </a:xfrm>
          <a:prstGeom prst="rect">
            <a:avLst/>
          </a:prstGeom>
          <a:noFill/>
        </p:spPr>
        <p:txBody>
          <a:bodyPr wrap="square" rtlCol="0">
            <a:spAutoFit/>
          </a:bodyPr>
          <a:lstStyle/>
          <a:p>
            <a:r>
              <a:rPr lang="en-US" altLang="zh-CN" sz="600" dirty="0" smtClean="0"/>
              <a:t>175</a:t>
            </a:r>
          </a:p>
        </p:txBody>
      </p:sp>
      <p:sp>
        <p:nvSpPr>
          <p:cNvPr id="29" name="TextBox 18"/>
          <p:cNvSpPr txBox="1"/>
          <p:nvPr/>
        </p:nvSpPr>
        <p:spPr>
          <a:xfrm>
            <a:off x="6262057" y="4901014"/>
            <a:ext cx="478155" cy="184666"/>
          </a:xfrm>
          <a:prstGeom prst="rect">
            <a:avLst/>
          </a:prstGeom>
          <a:noFill/>
        </p:spPr>
        <p:txBody>
          <a:bodyPr wrap="square" rtlCol="0">
            <a:spAutoFit/>
          </a:bodyPr>
          <a:lstStyle/>
          <a:p>
            <a:r>
              <a:rPr lang="en-US" altLang="zh-CN" sz="600" dirty="0" smtClean="0"/>
              <a:t>134</a:t>
            </a:r>
          </a:p>
        </p:txBody>
      </p:sp>
      <p:sp>
        <p:nvSpPr>
          <p:cNvPr id="30" name="TextBox 19"/>
          <p:cNvSpPr txBox="1"/>
          <p:nvPr/>
        </p:nvSpPr>
        <p:spPr>
          <a:xfrm>
            <a:off x="6646867" y="5213434"/>
            <a:ext cx="478155" cy="184666"/>
          </a:xfrm>
          <a:prstGeom prst="rect">
            <a:avLst/>
          </a:prstGeom>
          <a:noFill/>
        </p:spPr>
        <p:txBody>
          <a:bodyPr wrap="square" rtlCol="0">
            <a:spAutoFit/>
          </a:bodyPr>
          <a:lstStyle/>
          <a:p>
            <a:r>
              <a:rPr lang="en-US" altLang="zh-CN" sz="600" dirty="0" smtClean="0"/>
              <a:t>86</a:t>
            </a:r>
          </a:p>
        </p:txBody>
      </p:sp>
      <p:sp>
        <p:nvSpPr>
          <p:cNvPr id="31" name="TextBox 20"/>
          <p:cNvSpPr txBox="1"/>
          <p:nvPr/>
        </p:nvSpPr>
        <p:spPr>
          <a:xfrm>
            <a:off x="6951032" y="5431874"/>
            <a:ext cx="478155" cy="184666"/>
          </a:xfrm>
          <a:prstGeom prst="rect">
            <a:avLst/>
          </a:prstGeom>
          <a:noFill/>
        </p:spPr>
        <p:txBody>
          <a:bodyPr wrap="square" rtlCol="0">
            <a:spAutoFit/>
          </a:bodyPr>
          <a:lstStyle/>
          <a:p>
            <a:r>
              <a:rPr lang="en-US" altLang="zh-CN" sz="600" dirty="0" smtClean="0"/>
              <a:t>55</a:t>
            </a:r>
          </a:p>
        </p:txBody>
      </p:sp>
      <p:sp>
        <p:nvSpPr>
          <p:cNvPr id="32" name="TextBox 21"/>
          <p:cNvSpPr txBox="1"/>
          <p:nvPr/>
        </p:nvSpPr>
        <p:spPr>
          <a:xfrm>
            <a:off x="7257256" y="5517232"/>
            <a:ext cx="481330" cy="184666"/>
          </a:xfrm>
          <a:prstGeom prst="rect">
            <a:avLst/>
          </a:prstGeom>
          <a:noFill/>
        </p:spPr>
        <p:txBody>
          <a:bodyPr wrap="square" rtlCol="0">
            <a:spAutoFit/>
          </a:bodyPr>
          <a:lstStyle/>
          <a:p>
            <a:r>
              <a:rPr lang="en-US" altLang="zh-CN" sz="600" dirty="0" smtClean="0"/>
              <a:t>43</a:t>
            </a:r>
          </a:p>
        </p:txBody>
      </p:sp>
      <p:sp>
        <p:nvSpPr>
          <p:cNvPr id="33" name="TextBox 22"/>
          <p:cNvSpPr txBox="1"/>
          <p:nvPr/>
        </p:nvSpPr>
        <p:spPr>
          <a:xfrm>
            <a:off x="7545288" y="5548590"/>
            <a:ext cx="478155" cy="184666"/>
          </a:xfrm>
          <a:prstGeom prst="rect">
            <a:avLst/>
          </a:prstGeom>
          <a:noFill/>
        </p:spPr>
        <p:txBody>
          <a:bodyPr wrap="square" rtlCol="0">
            <a:spAutoFit/>
          </a:bodyPr>
          <a:lstStyle/>
          <a:p>
            <a:r>
              <a:rPr lang="en-US" altLang="zh-CN" sz="600" dirty="0" smtClean="0"/>
              <a:t>42</a:t>
            </a:r>
          </a:p>
        </p:txBody>
      </p:sp>
      <p:sp>
        <p:nvSpPr>
          <p:cNvPr id="34" name="TextBox 23"/>
          <p:cNvSpPr txBox="1"/>
          <p:nvPr/>
        </p:nvSpPr>
        <p:spPr>
          <a:xfrm>
            <a:off x="7841937" y="5273124"/>
            <a:ext cx="478155" cy="184666"/>
          </a:xfrm>
          <a:prstGeom prst="rect">
            <a:avLst/>
          </a:prstGeom>
          <a:noFill/>
        </p:spPr>
        <p:txBody>
          <a:bodyPr wrap="square" rtlCol="0">
            <a:spAutoFit/>
          </a:bodyPr>
          <a:lstStyle/>
          <a:p>
            <a:r>
              <a:rPr lang="en-US" altLang="zh-CN" sz="600" dirty="0" smtClean="0"/>
              <a:t>76</a:t>
            </a:r>
          </a:p>
        </p:txBody>
      </p:sp>
      <p:sp>
        <p:nvSpPr>
          <p:cNvPr id="35" name="TextBox 24"/>
          <p:cNvSpPr txBox="1"/>
          <p:nvPr/>
        </p:nvSpPr>
        <p:spPr>
          <a:xfrm>
            <a:off x="8136577" y="4972769"/>
            <a:ext cx="478155" cy="184666"/>
          </a:xfrm>
          <a:prstGeom prst="rect">
            <a:avLst/>
          </a:prstGeom>
          <a:noFill/>
        </p:spPr>
        <p:txBody>
          <a:bodyPr wrap="square" rtlCol="0">
            <a:spAutoFit/>
          </a:bodyPr>
          <a:lstStyle/>
          <a:p>
            <a:r>
              <a:rPr lang="en-US" altLang="zh-CN" sz="600" dirty="0" smtClean="0"/>
              <a:t>117</a:t>
            </a:r>
          </a:p>
        </p:txBody>
      </p:sp>
      <p:sp>
        <p:nvSpPr>
          <p:cNvPr id="36" name="TextBox 25"/>
          <p:cNvSpPr txBox="1"/>
          <p:nvPr/>
        </p:nvSpPr>
        <p:spPr>
          <a:xfrm>
            <a:off x="8428677" y="4697179"/>
            <a:ext cx="478155" cy="184666"/>
          </a:xfrm>
          <a:prstGeom prst="rect">
            <a:avLst/>
          </a:prstGeom>
          <a:noFill/>
        </p:spPr>
        <p:txBody>
          <a:bodyPr wrap="square" rtlCol="0">
            <a:spAutoFit/>
          </a:bodyPr>
          <a:lstStyle/>
          <a:p>
            <a:r>
              <a:rPr lang="en-US" altLang="zh-CN" sz="600" dirty="0" smtClean="0"/>
              <a:t>161</a:t>
            </a:r>
          </a:p>
        </p:txBody>
      </p:sp>
      <p:sp>
        <p:nvSpPr>
          <p:cNvPr id="37" name="TextBox 26"/>
          <p:cNvSpPr txBox="1"/>
          <p:nvPr/>
        </p:nvSpPr>
        <p:spPr>
          <a:xfrm>
            <a:off x="8723317" y="4553034"/>
            <a:ext cx="478155" cy="184666"/>
          </a:xfrm>
          <a:prstGeom prst="rect">
            <a:avLst/>
          </a:prstGeom>
          <a:noFill/>
        </p:spPr>
        <p:txBody>
          <a:bodyPr wrap="square" rtlCol="0">
            <a:spAutoFit/>
          </a:bodyPr>
          <a:lstStyle/>
          <a:p>
            <a:r>
              <a:rPr lang="en-US" altLang="zh-CN" sz="600" dirty="0" smtClean="0"/>
              <a:t>181</a:t>
            </a:r>
          </a:p>
        </p:txBody>
      </p:sp>
      <p:pic>
        <p:nvPicPr>
          <p:cNvPr id="5122" name="Picture 2"/>
          <p:cNvPicPr>
            <a:picLocks noChangeAspect="1" noChangeArrowheads="1"/>
          </p:cNvPicPr>
          <p:nvPr/>
        </p:nvPicPr>
        <p:blipFill>
          <a:blip r:embed="rId9" cstate="print"/>
          <a:srcRect l="4795" t="19696" r="33452" b="67358"/>
          <a:stretch>
            <a:fillRect/>
          </a:stretch>
        </p:blipFill>
        <p:spPr bwMode="auto">
          <a:xfrm>
            <a:off x="416496" y="3645024"/>
            <a:ext cx="3456384" cy="407507"/>
          </a:xfrm>
          <a:prstGeom prst="rect">
            <a:avLst/>
          </a:prstGeom>
          <a:noFill/>
          <a:ln w="9525">
            <a:noFill/>
            <a:miter lim="800000"/>
            <a:headEnd/>
            <a:tailEnd/>
          </a:ln>
        </p:spPr>
      </p:pic>
      <p:cxnSp>
        <p:nvCxnSpPr>
          <p:cNvPr id="38" name="直接连接符 37"/>
          <p:cNvCxnSpPr/>
          <p:nvPr/>
        </p:nvCxnSpPr>
        <p:spPr>
          <a:xfrm>
            <a:off x="1424608" y="1196752"/>
            <a:ext cx="5904656"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329264" y="0"/>
            <a:ext cx="0" cy="450912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016896" y="2852936"/>
            <a:ext cx="3024336" cy="1015663"/>
          </a:xfrm>
          <a:prstGeom prst="rect">
            <a:avLst/>
          </a:prstGeom>
          <a:noFill/>
        </p:spPr>
        <p:txBody>
          <a:bodyPr wrap="square" rtlCol="0">
            <a:spAutoFit/>
          </a:bodyPr>
          <a:lstStyle/>
          <a:p>
            <a:pPr algn="just"/>
            <a:r>
              <a:rPr lang="en-US" altLang="zh-CN" sz="1000" dirty="0" smtClean="0"/>
              <a:t>The total energy of the building with wall insulation [31] in Reykjavik, Iceland is 2263.56GJ. The energy use for heating is 1515.62GJ,which take the percentage of 67% in total energy, and only less than 1% energy is used for cooling(9.28GJ), 33% energy is used for electricity.</a:t>
            </a:r>
            <a:endParaRPr lang="zh-CN" altLang="en-US" sz="1000" dirty="0"/>
          </a:p>
        </p:txBody>
      </p:sp>
      <p:sp>
        <p:nvSpPr>
          <p:cNvPr id="41" name="TextBox 40"/>
          <p:cNvSpPr txBox="1"/>
          <p:nvPr/>
        </p:nvSpPr>
        <p:spPr>
          <a:xfrm>
            <a:off x="272480" y="6093296"/>
            <a:ext cx="4536504" cy="400110"/>
          </a:xfrm>
          <a:prstGeom prst="rect">
            <a:avLst/>
          </a:prstGeom>
          <a:noFill/>
        </p:spPr>
        <p:txBody>
          <a:bodyPr wrap="square" rtlCol="0">
            <a:spAutoFit/>
          </a:bodyPr>
          <a:lstStyle/>
          <a:p>
            <a:pPr algn="just"/>
            <a:r>
              <a:rPr lang="en-US" altLang="zh-CN" sz="1000" dirty="0" smtClean="0"/>
              <a:t>The table shows that the energy is only used from May to October with low value. The peak appears in July with 3.2MBtu value .</a:t>
            </a:r>
            <a:endParaRPr lang="zh-CN" altLang="en-US" sz="1000" dirty="0"/>
          </a:p>
        </p:txBody>
      </p:sp>
      <p:sp>
        <p:nvSpPr>
          <p:cNvPr id="42" name="TextBox 41"/>
          <p:cNvSpPr txBox="1"/>
          <p:nvPr/>
        </p:nvSpPr>
        <p:spPr>
          <a:xfrm>
            <a:off x="5169024" y="6095037"/>
            <a:ext cx="4536504" cy="707886"/>
          </a:xfrm>
          <a:prstGeom prst="rect">
            <a:avLst/>
          </a:prstGeom>
          <a:noFill/>
        </p:spPr>
        <p:txBody>
          <a:bodyPr wrap="square" rtlCol="0">
            <a:spAutoFit/>
          </a:bodyPr>
          <a:lstStyle/>
          <a:p>
            <a:pPr algn="just"/>
            <a:r>
              <a:rPr lang="en-US" altLang="zh-CN" sz="1000" dirty="0" smtClean="0"/>
              <a:t>In this bar-table, we can see that the value of the energy use for heating exists all the </a:t>
            </a:r>
            <a:r>
              <a:rPr lang="en-US" altLang="zh-CN" sz="1000" dirty="0" err="1" smtClean="0"/>
              <a:t>yaer,which</a:t>
            </a:r>
            <a:r>
              <a:rPr lang="en-US" altLang="zh-CN" sz="1000" dirty="0" smtClean="0"/>
              <a:t> decreases from January to July, then starts to increase from August, which means the energy which is used for heating has a highest value(186MBtu) in January and lowest in August(42MBtu). </a:t>
            </a:r>
            <a:endParaRPr lang="zh-CN" alt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l="4505" t="25219" r="3822" b="14735"/>
          <a:stretch>
            <a:fillRect/>
          </a:stretch>
        </p:blipFill>
        <p:spPr bwMode="auto">
          <a:xfrm>
            <a:off x="560705" y="3717290"/>
            <a:ext cx="7161530" cy="2637790"/>
          </a:xfrm>
          <a:prstGeom prst="rect">
            <a:avLst/>
          </a:prstGeom>
          <a:noFill/>
          <a:ln w="9525">
            <a:noFill/>
            <a:miter lim="800000"/>
            <a:headEnd/>
            <a:tailEnd/>
          </a:ln>
        </p:spPr>
      </p:pic>
      <p:pic>
        <p:nvPicPr>
          <p:cNvPr id="2" name="Picture 3"/>
          <p:cNvPicPr>
            <a:picLocks noChangeAspect="1" noChangeArrowheads="1"/>
          </p:cNvPicPr>
          <p:nvPr/>
        </p:nvPicPr>
        <p:blipFill>
          <a:blip r:embed="rId3" cstate="print"/>
          <a:srcRect l="25892" t="15375" r="4929" b="25563"/>
          <a:stretch>
            <a:fillRect/>
          </a:stretch>
        </p:blipFill>
        <p:spPr bwMode="auto">
          <a:xfrm>
            <a:off x="148654" y="480442"/>
            <a:ext cx="6372707" cy="30589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79885" t="50000" r="10153" b="37203"/>
          <a:stretch>
            <a:fillRect/>
          </a:stretch>
        </p:blipFill>
        <p:spPr bwMode="auto">
          <a:xfrm>
            <a:off x="6648425" y="2287885"/>
            <a:ext cx="968006" cy="699115"/>
          </a:xfrm>
          <a:prstGeom prst="rect">
            <a:avLst/>
          </a:prstGeom>
          <a:noFill/>
          <a:ln w="9525">
            <a:noFill/>
            <a:miter lim="800000"/>
            <a:headEnd/>
            <a:tailEnd/>
          </a:ln>
        </p:spPr>
      </p:pic>
      <p:sp>
        <p:nvSpPr>
          <p:cNvPr id="5" name="TextBox 29"/>
          <p:cNvSpPr txBox="1"/>
          <p:nvPr/>
        </p:nvSpPr>
        <p:spPr>
          <a:xfrm>
            <a:off x="692352" y="1196752"/>
            <a:ext cx="516232" cy="215444"/>
          </a:xfrm>
          <a:prstGeom prst="rect">
            <a:avLst/>
          </a:prstGeom>
          <a:noFill/>
        </p:spPr>
        <p:txBody>
          <a:bodyPr wrap="square" rtlCol="0">
            <a:spAutoFit/>
          </a:bodyPr>
          <a:lstStyle/>
          <a:p>
            <a:r>
              <a:rPr lang="en-US" altLang="zh-CN" sz="800" dirty="0" smtClean="0"/>
              <a:t>186</a:t>
            </a:r>
          </a:p>
        </p:txBody>
      </p:sp>
      <p:sp>
        <p:nvSpPr>
          <p:cNvPr id="6" name="TextBox 34"/>
          <p:cNvSpPr txBox="1"/>
          <p:nvPr/>
        </p:nvSpPr>
        <p:spPr>
          <a:xfrm>
            <a:off x="1123259" y="1269846"/>
            <a:ext cx="516232" cy="215444"/>
          </a:xfrm>
          <a:prstGeom prst="rect">
            <a:avLst/>
          </a:prstGeom>
          <a:noFill/>
        </p:spPr>
        <p:txBody>
          <a:bodyPr wrap="square" rtlCol="0">
            <a:spAutoFit/>
          </a:bodyPr>
          <a:lstStyle/>
          <a:p>
            <a:r>
              <a:rPr lang="en-US" altLang="zh-CN" sz="800" dirty="0" smtClean="0"/>
              <a:t>180</a:t>
            </a:r>
          </a:p>
        </p:txBody>
      </p:sp>
      <p:sp>
        <p:nvSpPr>
          <p:cNvPr id="7" name="TextBox 35"/>
          <p:cNvSpPr txBox="1"/>
          <p:nvPr/>
        </p:nvSpPr>
        <p:spPr>
          <a:xfrm>
            <a:off x="1556448" y="1341348"/>
            <a:ext cx="516232" cy="215444"/>
          </a:xfrm>
          <a:prstGeom prst="rect">
            <a:avLst/>
          </a:prstGeom>
          <a:noFill/>
        </p:spPr>
        <p:txBody>
          <a:bodyPr wrap="square" rtlCol="0">
            <a:spAutoFit/>
          </a:bodyPr>
          <a:lstStyle/>
          <a:p>
            <a:r>
              <a:rPr lang="en-US" altLang="zh-CN" sz="800" dirty="0" smtClean="0"/>
              <a:t>175</a:t>
            </a:r>
          </a:p>
        </p:txBody>
      </p:sp>
      <p:sp>
        <p:nvSpPr>
          <p:cNvPr id="8" name="TextBox 36"/>
          <p:cNvSpPr txBox="1"/>
          <p:nvPr/>
        </p:nvSpPr>
        <p:spPr>
          <a:xfrm>
            <a:off x="1988496" y="1773396"/>
            <a:ext cx="516232" cy="215444"/>
          </a:xfrm>
          <a:prstGeom prst="rect">
            <a:avLst/>
          </a:prstGeom>
          <a:noFill/>
        </p:spPr>
        <p:txBody>
          <a:bodyPr wrap="square" rtlCol="0">
            <a:spAutoFit/>
          </a:bodyPr>
          <a:lstStyle/>
          <a:p>
            <a:r>
              <a:rPr lang="en-US" altLang="zh-CN" sz="800" dirty="0" smtClean="0"/>
              <a:t>134</a:t>
            </a:r>
          </a:p>
        </p:txBody>
      </p:sp>
      <p:sp>
        <p:nvSpPr>
          <p:cNvPr id="9" name="TextBox 37"/>
          <p:cNvSpPr txBox="1"/>
          <p:nvPr/>
        </p:nvSpPr>
        <p:spPr>
          <a:xfrm>
            <a:off x="2504999" y="2266404"/>
            <a:ext cx="516232" cy="215444"/>
          </a:xfrm>
          <a:prstGeom prst="rect">
            <a:avLst/>
          </a:prstGeom>
          <a:noFill/>
        </p:spPr>
        <p:txBody>
          <a:bodyPr wrap="square" rtlCol="0">
            <a:spAutoFit/>
          </a:bodyPr>
          <a:lstStyle/>
          <a:p>
            <a:r>
              <a:rPr lang="en-US" altLang="zh-CN" sz="800" dirty="0" smtClean="0"/>
              <a:t>86</a:t>
            </a:r>
          </a:p>
        </p:txBody>
      </p:sp>
      <p:sp>
        <p:nvSpPr>
          <p:cNvPr id="10" name="TextBox 38"/>
          <p:cNvSpPr txBox="1"/>
          <p:nvPr/>
        </p:nvSpPr>
        <p:spPr>
          <a:xfrm>
            <a:off x="2936412" y="2567389"/>
            <a:ext cx="516232" cy="215444"/>
          </a:xfrm>
          <a:prstGeom prst="rect">
            <a:avLst/>
          </a:prstGeom>
          <a:noFill/>
        </p:spPr>
        <p:txBody>
          <a:bodyPr wrap="square" rtlCol="0">
            <a:spAutoFit/>
          </a:bodyPr>
          <a:lstStyle/>
          <a:p>
            <a:r>
              <a:rPr lang="en-US" altLang="zh-CN" sz="800" dirty="0" smtClean="0"/>
              <a:t>55</a:t>
            </a:r>
          </a:p>
        </p:txBody>
      </p:sp>
      <p:sp>
        <p:nvSpPr>
          <p:cNvPr id="11" name="TextBox 39"/>
          <p:cNvSpPr txBox="1"/>
          <p:nvPr/>
        </p:nvSpPr>
        <p:spPr>
          <a:xfrm>
            <a:off x="3440832" y="2709500"/>
            <a:ext cx="516232" cy="215444"/>
          </a:xfrm>
          <a:prstGeom prst="rect">
            <a:avLst/>
          </a:prstGeom>
          <a:noFill/>
        </p:spPr>
        <p:txBody>
          <a:bodyPr wrap="square" rtlCol="0">
            <a:spAutoFit/>
          </a:bodyPr>
          <a:lstStyle/>
          <a:p>
            <a:r>
              <a:rPr lang="en-US" altLang="zh-CN" sz="800" dirty="0" smtClean="0"/>
              <a:t>43</a:t>
            </a:r>
          </a:p>
        </p:txBody>
      </p:sp>
      <p:sp>
        <p:nvSpPr>
          <p:cNvPr id="12" name="TextBox 40"/>
          <p:cNvSpPr txBox="1"/>
          <p:nvPr/>
        </p:nvSpPr>
        <p:spPr>
          <a:xfrm>
            <a:off x="3856006" y="2709500"/>
            <a:ext cx="516232" cy="215444"/>
          </a:xfrm>
          <a:prstGeom prst="rect">
            <a:avLst/>
          </a:prstGeom>
          <a:noFill/>
        </p:spPr>
        <p:txBody>
          <a:bodyPr wrap="square" rtlCol="0">
            <a:spAutoFit/>
          </a:bodyPr>
          <a:lstStyle/>
          <a:p>
            <a:r>
              <a:rPr lang="en-US" altLang="zh-CN" sz="800" dirty="0" smtClean="0"/>
              <a:t>42</a:t>
            </a:r>
          </a:p>
        </p:txBody>
      </p:sp>
      <p:sp>
        <p:nvSpPr>
          <p:cNvPr id="13" name="TextBox 41"/>
          <p:cNvSpPr txBox="1"/>
          <p:nvPr/>
        </p:nvSpPr>
        <p:spPr>
          <a:xfrm>
            <a:off x="4304817" y="2356445"/>
            <a:ext cx="516232" cy="215444"/>
          </a:xfrm>
          <a:prstGeom prst="rect">
            <a:avLst/>
          </a:prstGeom>
          <a:noFill/>
        </p:spPr>
        <p:txBody>
          <a:bodyPr wrap="square" rtlCol="0">
            <a:spAutoFit/>
          </a:bodyPr>
          <a:lstStyle/>
          <a:p>
            <a:r>
              <a:rPr lang="en-US" altLang="zh-CN" sz="800" dirty="0" smtClean="0"/>
              <a:t>76</a:t>
            </a:r>
          </a:p>
        </p:txBody>
      </p:sp>
      <p:sp>
        <p:nvSpPr>
          <p:cNvPr id="14" name="TextBox 42"/>
          <p:cNvSpPr txBox="1"/>
          <p:nvPr/>
        </p:nvSpPr>
        <p:spPr>
          <a:xfrm>
            <a:off x="4724800" y="1917412"/>
            <a:ext cx="516232" cy="215444"/>
          </a:xfrm>
          <a:prstGeom prst="rect">
            <a:avLst/>
          </a:prstGeom>
          <a:noFill/>
        </p:spPr>
        <p:txBody>
          <a:bodyPr wrap="square" rtlCol="0">
            <a:spAutoFit/>
          </a:bodyPr>
          <a:lstStyle/>
          <a:p>
            <a:r>
              <a:rPr lang="en-US" altLang="zh-CN" sz="800" dirty="0" smtClean="0"/>
              <a:t>117</a:t>
            </a:r>
          </a:p>
        </p:txBody>
      </p:sp>
      <p:sp>
        <p:nvSpPr>
          <p:cNvPr id="15" name="TextBox 43"/>
          <p:cNvSpPr txBox="1"/>
          <p:nvPr/>
        </p:nvSpPr>
        <p:spPr>
          <a:xfrm>
            <a:off x="5156848" y="1485364"/>
            <a:ext cx="516232" cy="215444"/>
          </a:xfrm>
          <a:prstGeom prst="rect">
            <a:avLst/>
          </a:prstGeom>
          <a:noFill/>
        </p:spPr>
        <p:txBody>
          <a:bodyPr wrap="square" rtlCol="0">
            <a:spAutoFit/>
          </a:bodyPr>
          <a:lstStyle/>
          <a:p>
            <a:r>
              <a:rPr lang="en-US" altLang="zh-CN" sz="800" dirty="0" smtClean="0"/>
              <a:t>161</a:t>
            </a:r>
          </a:p>
        </p:txBody>
      </p:sp>
      <p:sp>
        <p:nvSpPr>
          <p:cNvPr id="16" name="TextBox 44"/>
          <p:cNvSpPr txBox="1"/>
          <p:nvPr/>
        </p:nvSpPr>
        <p:spPr>
          <a:xfrm>
            <a:off x="5588896" y="1269340"/>
            <a:ext cx="516232" cy="215444"/>
          </a:xfrm>
          <a:prstGeom prst="rect">
            <a:avLst/>
          </a:prstGeom>
          <a:noFill/>
        </p:spPr>
        <p:txBody>
          <a:bodyPr wrap="square" rtlCol="0">
            <a:spAutoFit/>
          </a:bodyPr>
          <a:lstStyle/>
          <a:p>
            <a:r>
              <a:rPr lang="en-US" altLang="zh-CN" sz="800" dirty="0" smtClean="0"/>
              <a:t>181</a:t>
            </a:r>
          </a:p>
        </p:txBody>
      </p:sp>
      <p:sp>
        <p:nvSpPr>
          <p:cNvPr id="17" name="TextBox 45"/>
          <p:cNvSpPr txBox="1"/>
          <p:nvPr/>
        </p:nvSpPr>
        <p:spPr>
          <a:xfrm>
            <a:off x="896058" y="2017995"/>
            <a:ext cx="516232" cy="215444"/>
          </a:xfrm>
          <a:prstGeom prst="rect">
            <a:avLst/>
          </a:prstGeom>
          <a:noFill/>
        </p:spPr>
        <p:txBody>
          <a:bodyPr wrap="square" rtlCol="0">
            <a:spAutoFit/>
          </a:bodyPr>
          <a:lstStyle/>
          <a:p>
            <a:r>
              <a:rPr lang="en-US" altLang="zh-CN" sz="800" dirty="0" smtClean="0"/>
              <a:t>32</a:t>
            </a:r>
          </a:p>
        </p:txBody>
      </p:sp>
      <p:sp>
        <p:nvSpPr>
          <p:cNvPr id="18" name="TextBox 47"/>
          <p:cNvSpPr txBox="1"/>
          <p:nvPr/>
        </p:nvSpPr>
        <p:spPr>
          <a:xfrm>
            <a:off x="5876928" y="2060848"/>
            <a:ext cx="516232" cy="215444"/>
          </a:xfrm>
          <a:prstGeom prst="rect">
            <a:avLst/>
          </a:prstGeom>
          <a:noFill/>
        </p:spPr>
        <p:txBody>
          <a:bodyPr wrap="square" rtlCol="0">
            <a:spAutoFit/>
          </a:bodyPr>
          <a:lstStyle/>
          <a:p>
            <a:r>
              <a:rPr lang="en-US" altLang="zh-CN" sz="800" dirty="0" smtClean="0"/>
              <a:t>33</a:t>
            </a:r>
          </a:p>
        </p:txBody>
      </p:sp>
      <p:sp>
        <p:nvSpPr>
          <p:cNvPr id="19" name="TextBox 48"/>
          <p:cNvSpPr txBox="1"/>
          <p:nvPr/>
        </p:nvSpPr>
        <p:spPr>
          <a:xfrm>
            <a:off x="1412432" y="2162646"/>
            <a:ext cx="516232" cy="215444"/>
          </a:xfrm>
          <a:prstGeom prst="rect">
            <a:avLst/>
          </a:prstGeom>
          <a:noFill/>
        </p:spPr>
        <p:txBody>
          <a:bodyPr wrap="square" rtlCol="0">
            <a:spAutoFit/>
          </a:bodyPr>
          <a:lstStyle/>
          <a:p>
            <a:r>
              <a:rPr lang="en-US" altLang="zh-CN" sz="800" dirty="0" smtClean="0"/>
              <a:t>31</a:t>
            </a:r>
          </a:p>
        </p:txBody>
      </p:sp>
      <p:sp>
        <p:nvSpPr>
          <p:cNvPr id="20" name="TextBox 49"/>
          <p:cNvSpPr txBox="1"/>
          <p:nvPr/>
        </p:nvSpPr>
        <p:spPr>
          <a:xfrm>
            <a:off x="2420544" y="1845404"/>
            <a:ext cx="516232" cy="215444"/>
          </a:xfrm>
          <a:prstGeom prst="rect">
            <a:avLst/>
          </a:prstGeom>
          <a:noFill/>
        </p:spPr>
        <p:txBody>
          <a:bodyPr wrap="square" rtlCol="0">
            <a:spAutoFit/>
          </a:bodyPr>
          <a:lstStyle/>
          <a:p>
            <a:r>
              <a:rPr lang="en-US" altLang="zh-CN" sz="800" dirty="0" smtClean="0"/>
              <a:t>37</a:t>
            </a:r>
          </a:p>
        </p:txBody>
      </p:sp>
      <p:sp>
        <p:nvSpPr>
          <p:cNvPr id="21" name="TextBox 50"/>
          <p:cNvSpPr txBox="1"/>
          <p:nvPr/>
        </p:nvSpPr>
        <p:spPr>
          <a:xfrm>
            <a:off x="3788696" y="1240512"/>
            <a:ext cx="516232" cy="215444"/>
          </a:xfrm>
          <a:prstGeom prst="rect">
            <a:avLst/>
          </a:prstGeom>
          <a:noFill/>
        </p:spPr>
        <p:txBody>
          <a:bodyPr wrap="square" rtlCol="0">
            <a:spAutoFit/>
          </a:bodyPr>
          <a:lstStyle/>
          <a:p>
            <a:r>
              <a:rPr lang="en-US" altLang="zh-CN" sz="800" dirty="0" smtClean="0"/>
              <a:t>51</a:t>
            </a:r>
          </a:p>
        </p:txBody>
      </p:sp>
      <p:sp>
        <p:nvSpPr>
          <p:cNvPr id="53" name="TextBox 52"/>
          <p:cNvSpPr txBox="1"/>
          <p:nvPr/>
        </p:nvSpPr>
        <p:spPr>
          <a:xfrm>
            <a:off x="3572672" y="3069540"/>
            <a:ext cx="516232" cy="215444"/>
          </a:xfrm>
          <a:prstGeom prst="rect">
            <a:avLst/>
          </a:prstGeom>
          <a:noFill/>
        </p:spPr>
        <p:txBody>
          <a:bodyPr wrap="square" rtlCol="0">
            <a:spAutoFit/>
          </a:bodyPr>
          <a:lstStyle/>
          <a:p>
            <a:r>
              <a:rPr lang="en-US" altLang="zh-CN" sz="800" dirty="0" smtClean="0"/>
              <a:t>3</a:t>
            </a:r>
          </a:p>
        </p:txBody>
      </p:sp>
      <p:sp>
        <p:nvSpPr>
          <p:cNvPr id="54" name="TextBox 53"/>
          <p:cNvSpPr txBox="1"/>
          <p:nvPr/>
        </p:nvSpPr>
        <p:spPr>
          <a:xfrm>
            <a:off x="4004720" y="3069540"/>
            <a:ext cx="516232" cy="215444"/>
          </a:xfrm>
          <a:prstGeom prst="rect">
            <a:avLst/>
          </a:prstGeom>
          <a:noFill/>
        </p:spPr>
        <p:txBody>
          <a:bodyPr wrap="square" rtlCol="0">
            <a:spAutoFit/>
          </a:bodyPr>
          <a:lstStyle/>
          <a:p>
            <a:r>
              <a:rPr lang="en-US" altLang="zh-CN" sz="800" dirty="0" smtClean="0"/>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p:cNvPicPr>
            <a:picLocks noChangeAspect="1" noChangeArrowheads="1"/>
          </p:cNvPicPr>
          <p:nvPr/>
        </p:nvPicPr>
        <p:blipFill>
          <a:blip r:embed="rId2" cstate="print"/>
          <a:srcRect l="25338" t="27188" r="3755" b="17688"/>
          <a:stretch>
            <a:fillRect/>
          </a:stretch>
        </p:blipFill>
        <p:spPr bwMode="auto">
          <a:xfrm>
            <a:off x="344488" y="2780928"/>
            <a:ext cx="3960440" cy="1731271"/>
          </a:xfrm>
          <a:prstGeom prst="rect">
            <a:avLst/>
          </a:prstGeom>
          <a:noFill/>
          <a:ln w="9525">
            <a:noFill/>
            <a:miter lim="800000"/>
            <a:headEnd/>
            <a:tailEnd/>
          </a:ln>
        </p:spPr>
      </p:pic>
      <p:pic>
        <p:nvPicPr>
          <p:cNvPr id="3082" name="Picture 10"/>
          <p:cNvPicPr>
            <a:picLocks noChangeAspect="1" noChangeArrowheads="1"/>
          </p:cNvPicPr>
          <p:nvPr/>
        </p:nvPicPr>
        <p:blipFill>
          <a:blip r:embed="rId3" cstate="print"/>
          <a:srcRect l="4308" t="16360" r="35921" b="52141"/>
          <a:stretch>
            <a:fillRect/>
          </a:stretch>
        </p:blipFill>
        <p:spPr bwMode="auto">
          <a:xfrm>
            <a:off x="344488" y="1959935"/>
            <a:ext cx="3012648" cy="893001"/>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l="27552" t="24693" r="3388" b="28516"/>
          <a:stretch>
            <a:fillRect/>
          </a:stretch>
        </p:blipFill>
        <p:spPr bwMode="auto">
          <a:xfrm>
            <a:off x="272480" y="620688"/>
            <a:ext cx="3593477" cy="1368152"/>
          </a:xfrm>
          <a:prstGeom prst="rect">
            <a:avLst/>
          </a:prstGeom>
          <a:noFill/>
          <a:ln w="9525">
            <a:noFill/>
            <a:miter lim="800000"/>
            <a:headEnd/>
            <a:tailEnd/>
          </a:ln>
        </p:spPr>
      </p:pic>
      <p:pic>
        <p:nvPicPr>
          <p:cNvPr id="3079" name="Picture 7"/>
          <p:cNvPicPr>
            <a:picLocks noChangeAspect="1" noChangeArrowheads="1"/>
          </p:cNvPicPr>
          <p:nvPr/>
        </p:nvPicPr>
        <p:blipFill>
          <a:blip r:embed="rId5" cstate="print"/>
          <a:srcRect l="27309" t="34250" r="3512" b="17516"/>
          <a:stretch>
            <a:fillRect/>
          </a:stretch>
        </p:blipFill>
        <p:spPr bwMode="auto">
          <a:xfrm>
            <a:off x="3684836" y="764703"/>
            <a:ext cx="3590797" cy="1407385"/>
          </a:xfrm>
          <a:prstGeom prst="rect">
            <a:avLst/>
          </a:prstGeom>
          <a:noFill/>
          <a:ln w="9525">
            <a:noFill/>
            <a:miter lim="800000"/>
            <a:headEnd/>
            <a:tailEnd/>
          </a:ln>
        </p:spPr>
      </p:pic>
      <p:pic>
        <p:nvPicPr>
          <p:cNvPr id="3080" name="Picture 8"/>
          <p:cNvPicPr>
            <a:picLocks noChangeAspect="1" noChangeArrowheads="1"/>
          </p:cNvPicPr>
          <p:nvPr/>
        </p:nvPicPr>
        <p:blipFill>
          <a:blip r:embed="rId6" cstate="print"/>
          <a:srcRect l="26756" t="17516" r="46679" b="39172"/>
          <a:stretch>
            <a:fillRect/>
          </a:stretch>
        </p:blipFill>
        <p:spPr bwMode="auto">
          <a:xfrm>
            <a:off x="7276018" y="407670"/>
            <a:ext cx="2429510" cy="2228215"/>
          </a:xfrm>
          <a:prstGeom prst="rect">
            <a:avLst/>
          </a:prstGeom>
          <a:noFill/>
          <a:ln w="9525">
            <a:noFill/>
            <a:miter lim="800000"/>
            <a:headEnd/>
            <a:tailEnd/>
          </a:ln>
        </p:spPr>
      </p:pic>
      <p:pic>
        <p:nvPicPr>
          <p:cNvPr id="3081" name="Picture 9"/>
          <p:cNvPicPr>
            <a:picLocks noChangeAspect="1" noChangeArrowheads="1"/>
          </p:cNvPicPr>
          <p:nvPr/>
        </p:nvPicPr>
        <p:blipFill>
          <a:blip r:embed="rId7" cstate="print"/>
          <a:srcRect l="27309" t="24407" r="47233" b="40156"/>
          <a:stretch>
            <a:fillRect/>
          </a:stretch>
        </p:blipFill>
        <p:spPr bwMode="auto">
          <a:xfrm>
            <a:off x="7342311" y="2962890"/>
            <a:ext cx="2435225" cy="1906270"/>
          </a:xfrm>
          <a:prstGeom prst="rect">
            <a:avLst/>
          </a:prstGeom>
          <a:noFill/>
          <a:ln w="9525">
            <a:noFill/>
            <a:miter lim="800000"/>
            <a:headEnd/>
            <a:tailEnd/>
          </a:ln>
        </p:spPr>
      </p:pic>
      <p:sp>
        <p:nvSpPr>
          <p:cNvPr id="10" name="TextBox 9"/>
          <p:cNvSpPr txBox="1"/>
          <p:nvPr/>
        </p:nvSpPr>
        <p:spPr>
          <a:xfrm>
            <a:off x="7786945" y="1358513"/>
            <a:ext cx="689610" cy="276999"/>
          </a:xfrm>
          <a:prstGeom prst="rect">
            <a:avLst/>
          </a:prstGeom>
          <a:noFill/>
        </p:spPr>
        <p:txBody>
          <a:bodyPr wrap="square" rtlCol="0">
            <a:spAutoFit/>
          </a:bodyPr>
          <a:lstStyle/>
          <a:p>
            <a:r>
              <a:rPr lang="en-US" altLang="zh-CN" sz="600" dirty="0" smtClean="0"/>
              <a:t>0.3m</a:t>
            </a:r>
          </a:p>
          <a:p>
            <a:r>
              <a:rPr lang="en-US" altLang="zh-CN" sz="600" dirty="0" smtClean="0"/>
              <a:t>11%</a:t>
            </a:r>
          </a:p>
        </p:txBody>
      </p:sp>
      <p:sp>
        <p:nvSpPr>
          <p:cNvPr id="11" name="TextBox 10"/>
          <p:cNvSpPr txBox="1"/>
          <p:nvPr/>
        </p:nvSpPr>
        <p:spPr>
          <a:xfrm>
            <a:off x="8253035" y="1961763"/>
            <a:ext cx="918210" cy="276999"/>
          </a:xfrm>
          <a:prstGeom prst="rect">
            <a:avLst/>
          </a:prstGeom>
          <a:noFill/>
        </p:spPr>
        <p:txBody>
          <a:bodyPr wrap="square" rtlCol="0">
            <a:spAutoFit/>
          </a:bodyPr>
          <a:lstStyle/>
          <a:p>
            <a:r>
              <a:rPr lang="en-US" altLang="zh-CN" sz="600" dirty="0" smtClean="0"/>
              <a:t>1.8m</a:t>
            </a:r>
          </a:p>
          <a:p>
            <a:r>
              <a:rPr lang="en-US" altLang="zh-CN" sz="600" dirty="0" smtClean="0"/>
              <a:t>72%</a:t>
            </a:r>
          </a:p>
        </p:txBody>
      </p:sp>
      <p:sp>
        <p:nvSpPr>
          <p:cNvPr id="12" name="TextBox 11"/>
          <p:cNvSpPr txBox="1"/>
          <p:nvPr/>
        </p:nvSpPr>
        <p:spPr>
          <a:xfrm>
            <a:off x="7553900" y="1695063"/>
            <a:ext cx="699135" cy="276999"/>
          </a:xfrm>
          <a:prstGeom prst="rect">
            <a:avLst/>
          </a:prstGeom>
          <a:noFill/>
        </p:spPr>
        <p:txBody>
          <a:bodyPr wrap="square" rtlCol="0">
            <a:spAutoFit/>
          </a:bodyPr>
          <a:lstStyle/>
          <a:p>
            <a:r>
              <a:rPr lang="en-US" altLang="zh-CN" sz="600" dirty="0" smtClean="0"/>
              <a:t>0.4m</a:t>
            </a:r>
          </a:p>
          <a:p>
            <a:r>
              <a:rPr lang="en-US" altLang="zh-CN" sz="600" dirty="0" smtClean="0"/>
              <a:t>18%</a:t>
            </a:r>
          </a:p>
        </p:txBody>
      </p:sp>
      <p:sp>
        <p:nvSpPr>
          <p:cNvPr id="13" name="TextBox 12"/>
          <p:cNvSpPr txBox="1"/>
          <p:nvPr/>
        </p:nvSpPr>
        <p:spPr>
          <a:xfrm>
            <a:off x="7608128" y="3824198"/>
            <a:ext cx="846455" cy="276999"/>
          </a:xfrm>
          <a:prstGeom prst="rect">
            <a:avLst/>
          </a:prstGeom>
          <a:noFill/>
        </p:spPr>
        <p:txBody>
          <a:bodyPr wrap="square" rtlCol="0">
            <a:spAutoFit/>
          </a:bodyPr>
          <a:lstStyle/>
          <a:p>
            <a:r>
              <a:rPr lang="en-US" altLang="zh-CN" sz="600" dirty="0" smtClean="0"/>
              <a:t>0.7m</a:t>
            </a:r>
          </a:p>
          <a:p>
            <a:r>
              <a:rPr lang="en-US" altLang="zh-CN" sz="600" dirty="0" smtClean="0"/>
              <a:t>28%</a:t>
            </a:r>
          </a:p>
        </p:txBody>
      </p:sp>
      <p:sp>
        <p:nvSpPr>
          <p:cNvPr id="14" name="TextBox 13"/>
          <p:cNvSpPr txBox="1"/>
          <p:nvPr/>
        </p:nvSpPr>
        <p:spPr>
          <a:xfrm>
            <a:off x="8326948" y="4160113"/>
            <a:ext cx="1018540" cy="276999"/>
          </a:xfrm>
          <a:prstGeom prst="rect">
            <a:avLst/>
          </a:prstGeom>
          <a:noFill/>
        </p:spPr>
        <p:txBody>
          <a:bodyPr wrap="square" rtlCol="0">
            <a:spAutoFit/>
          </a:bodyPr>
          <a:lstStyle/>
          <a:p>
            <a:r>
              <a:rPr lang="en-US" altLang="zh-CN" sz="600" dirty="0" smtClean="0"/>
              <a:t>1.8m</a:t>
            </a:r>
          </a:p>
          <a:p>
            <a:r>
              <a:rPr lang="en-US" altLang="zh-CN" sz="600" dirty="0" smtClean="0"/>
              <a:t>72%</a:t>
            </a:r>
          </a:p>
        </p:txBody>
      </p:sp>
      <p:sp>
        <p:nvSpPr>
          <p:cNvPr id="16" name="TextBox 15"/>
          <p:cNvSpPr txBox="1"/>
          <p:nvPr/>
        </p:nvSpPr>
        <p:spPr>
          <a:xfrm>
            <a:off x="272480" y="260648"/>
            <a:ext cx="3960440" cy="369332"/>
          </a:xfrm>
          <a:prstGeom prst="rect">
            <a:avLst/>
          </a:prstGeom>
          <a:noFill/>
        </p:spPr>
        <p:txBody>
          <a:bodyPr wrap="square" rtlCol="0">
            <a:spAutoFit/>
          </a:bodyPr>
          <a:lstStyle/>
          <a:p>
            <a:pPr lvl="0" fontAlgn="base">
              <a:spcBef>
                <a:spcPct val="0"/>
              </a:spcBef>
              <a:spcAft>
                <a:spcPct val="0"/>
              </a:spcAft>
            </a:pPr>
            <a:r>
              <a:rPr kumimoji="0" lang="en-US" altLang="zh-CN"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Singapore</a:t>
            </a:r>
          </a:p>
        </p:txBody>
      </p:sp>
      <p:sp>
        <p:nvSpPr>
          <p:cNvPr id="7" name="TextBox 6"/>
          <p:cNvSpPr txBox="1"/>
          <p:nvPr/>
        </p:nvSpPr>
        <p:spPr>
          <a:xfrm>
            <a:off x="848544" y="3289174"/>
            <a:ext cx="646430" cy="184666"/>
          </a:xfrm>
          <a:prstGeom prst="rect">
            <a:avLst/>
          </a:prstGeom>
          <a:noFill/>
        </p:spPr>
        <p:txBody>
          <a:bodyPr wrap="square" rtlCol="0">
            <a:spAutoFit/>
          </a:bodyPr>
          <a:lstStyle/>
          <a:p>
            <a:r>
              <a:rPr lang="en-US" altLang="zh-CN" sz="600" dirty="0" smtClean="0"/>
              <a:t>132</a:t>
            </a:r>
          </a:p>
        </p:txBody>
      </p:sp>
      <p:sp>
        <p:nvSpPr>
          <p:cNvPr id="8" name="TextBox 7"/>
          <p:cNvSpPr txBox="1"/>
          <p:nvPr/>
        </p:nvSpPr>
        <p:spPr>
          <a:xfrm>
            <a:off x="1136575" y="3102236"/>
            <a:ext cx="432049" cy="184666"/>
          </a:xfrm>
          <a:prstGeom prst="rect">
            <a:avLst/>
          </a:prstGeom>
          <a:noFill/>
        </p:spPr>
        <p:txBody>
          <a:bodyPr wrap="square" rtlCol="0">
            <a:spAutoFit/>
          </a:bodyPr>
          <a:lstStyle/>
          <a:p>
            <a:r>
              <a:rPr lang="en-US" altLang="zh-CN" sz="600" dirty="0" smtClean="0"/>
              <a:t>156</a:t>
            </a:r>
          </a:p>
        </p:txBody>
      </p:sp>
      <p:sp>
        <p:nvSpPr>
          <p:cNvPr id="9" name="TextBox 8"/>
          <p:cNvSpPr txBox="1"/>
          <p:nvPr/>
        </p:nvSpPr>
        <p:spPr>
          <a:xfrm>
            <a:off x="1388150" y="3174244"/>
            <a:ext cx="684530" cy="184666"/>
          </a:xfrm>
          <a:prstGeom prst="rect">
            <a:avLst/>
          </a:prstGeom>
          <a:noFill/>
        </p:spPr>
        <p:txBody>
          <a:bodyPr wrap="square" rtlCol="0">
            <a:spAutoFit/>
          </a:bodyPr>
          <a:lstStyle/>
          <a:p>
            <a:r>
              <a:rPr lang="en-US" altLang="zh-CN" sz="600" dirty="0" smtClean="0"/>
              <a:t>149</a:t>
            </a:r>
          </a:p>
        </p:txBody>
      </p:sp>
      <p:sp>
        <p:nvSpPr>
          <p:cNvPr id="2" name="TextBox 9"/>
          <p:cNvSpPr txBox="1"/>
          <p:nvPr/>
        </p:nvSpPr>
        <p:spPr>
          <a:xfrm>
            <a:off x="1640632" y="3028310"/>
            <a:ext cx="432048" cy="184666"/>
          </a:xfrm>
          <a:prstGeom prst="rect">
            <a:avLst/>
          </a:prstGeom>
          <a:noFill/>
        </p:spPr>
        <p:txBody>
          <a:bodyPr wrap="square" rtlCol="0">
            <a:spAutoFit/>
          </a:bodyPr>
          <a:lstStyle/>
          <a:p>
            <a:r>
              <a:rPr lang="en-US" altLang="zh-CN" sz="600" dirty="0" smtClean="0"/>
              <a:t>169</a:t>
            </a:r>
          </a:p>
        </p:txBody>
      </p:sp>
      <p:sp>
        <p:nvSpPr>
          <p:cNvPr id="3" name="TextBox 10"/>
          <p:cNvSpPr txBox="1"/>
          <p:nvPr/>
        </p:nvSpPr>
        <p:spPr>
          <a:xfrm>
            <a:off x="1928664" y="3073150"/>
            <a:ext cx="598805" cy="184666"/>
          </a:xfrm>
          <a:prstGeom prst="rect">
            <a:avLst/>
          </a:prstGeom>
          <a:noFill/>
        </p:spPr>
        <p:txBody>
          <a:bodyPr wrap="square" rtlCol="0">
            <a:spAutoFit/>
          </a:bodyPr>
          <a:lstStyle/>
          <a:p>
            <a:r>
              <a:rPr lang="en-US" altLang="zh-CN" sz="600" dirty="0" smtClean="0"/>
              <a:t>164</a:t>
            </a:r>
          </a:p>
        </p:txBody>
      </p:sp>
      <p:sp>
        <p:nvSpPr>
          <p:cNvPr id="4" name="TextBox 11"/>
          <p:cNvSpPr txBox="1"/>
          <p:nvPr/>
        </p:nvSpPr>
        <p:spPr>
          <a:xfrm>
            <a:off x="2185953" y="3102236"/>
            <a:ext cx="462791" cy="184666"/>
          </a:xfrm>
          <a:prstGeom prst="rect">
            <a:avLst/>
          </a:prstGeom>
          <a:noFill/>
        </p:spPr>
        <p:txBody>
          <a:bodyPr wrap="square" rtlCol="0">
            <a:spAutoFit/>
          </a:bodyPr>
          <a:lstStyle/>
          <a:p>
            <a:r>
              <a:rPr lang="en-US" altLang="zh-CN" sz="600" dirty="0" smtClean="0"/>
              <a:t>153</a:t>
            </a:r>
          </a:p>
        </p:txBody>
      </p:sp>
      <p:sp>
        <p:nvSpPr>
          <p:cNvPr id="5" name="TextBox 12"/>
          <p:cNvSpPr txBox="1"/>
          <p:nvPr/>
        </p:nvSpPr>
        <p:spPr>
          <a:xfrm>
            <a:off x="2504728" y="3102236"/>
            <a:ext cx="432048" cy="184666"/>
          </a:xfrm>
          <a:prstGeom prst="rect">
            <a:avLst/>
          </a:prstGeom>
          <a:noFill/>
        </p:spPr>
        <p:txBody>
          <a:bodyPr wrap="square" rtlCol="0">
            <a:spAutoFit/>
          </a:bodyPr>
          <a:lstStyle/>
          <a:p>
            <a:r>
              <a:rPr lang="en-US" altLang="zh-CN" sz="600" dirty="0" smtClean="0"/>
              <a:t>154</a:t>
            </a:r>
          </a:p>
        </p:txBody>
      </p:sp>
      <p:sp>
        <p:nvSpPr>
          <p:cNvPr id="15" name="TextBox 13"/>
          <p:cNvSpPr txBox="1"/>
          <p:nvPr/>
        </p:nvSpPr>
        <p:spPr>
          <a:xfrm>
            <a:off x="2720752" y="3216055"/>
            <a:ext cx="432048" cy="184666"/>
          </a:xfrm>
          <a:prstGeom prst="rect">
            <a:avLst/>
          </a:prstGeom>
          <a:noFill/>
        </p:spPr>
        <p:txBody>
          <a:bodyPr wrap="square" rtlCol="0">
            <a:spAutoFit/>
          </a:bodyPr>
          <a:lstStyle/>
          <a:p>
            <a:r>
              <a:rPr lang="en-US" altLang="zh-CN" sz="600" dirty="0" smtClean="0"/>
              <a:t>136</a:t>
            </a:r>
          </a:p>
        </p:txBody>
      </p:sp>
      <p:sp>
        <p:nvSpPr>
          <p:cNvPr id="17" name="TextBox 14"/>
          <p:cNvSpPr txBox="1"/>
          <p:nvPr/>
        </p:nvSpPr>
        <p:spPr>
          <a:xfrm>
            <a:off x="3008784" y="3174244"/>
            <a:ext cx="432048" cy="184666"/>
          </a:xfrm>
          <a:prstGeom prst="rect">
            <a:avLst/>
          </a:prstGeom>
          <a:noFill/>
        </p:spPr>
        <p:txBody>
          <a:bodyPr wrap="square" rtlCol="0">
            <a:spAutoFit/>
          </a:bodyPr>
          <a:lstStyle/>
          <a:p>
            <a:r>
              <a:rPr lang="en-US" altLang="zh-CN" sz="600" dirty="0" smtClean="0"/>
              <a:t>147</a:t>
            </a:r>
          </a:p>
        </p:txBody>
      </p:sp>
      <p:sp>
        <p:nvSpPr>
          <p:cNvPr id="18" name="TextBox 15"/>
          <p:cNvSpPr txBox="1"/>
          <p:nvPr/>
        </p:nvSpPr>
        <p:spPr>
          <a:xfrm>
            <a:off x="3296816" y="3246252"/>
            <a:ext cx="432047" cy="184666"/>
          </a:xfrm>
          <a:prstGeom prst="rect">
            <a:avLst/>
          </a:prstGeom>
          <a:noFill/>
        </p:spPr>
        <p:txBody>
          <a:bodyPr wrap="square" rtlCol="0">
            <a:spAutoFit/>
          </a:bodyPr>
          <a:lstStyle/>
          <a:p>
            <a:r>
              <a:rPr lang="en-US" altLang="zh-CN" sz="600" dirty="0" smtClean="0"/>
              <a:t>136</a:t>
            </a:r>
          </a:p>
        </p:txBody>
      </p:sp>
      <p:sp>
        <p:nvSpPr>
          <p:cNvPr id="19" name="TextBox 16"/>
          <p:cNvSpPr txBox="1"/>
          <p:nvPr/>
        </p:nvSpPr>
        <p:spPr>
          <a:xfrm>
            <a:off x="3584848" y="3288063"/>
            <a:ext cx="432048" cy="184666"/>
          </a:xfrm>
          <a:prstGeom prst="rect">
            <a:avLst/>
          </a:prstGeom>
          <a:noFill/>
        </p:spPr>
        <p:txBody>
          <a:bodyPr wrap="square" rtlCol="0">
            <a:spAutoFit/>
          </a:bodyPr>
          <a:lstStyle/>
          <a:p>
            <a:r>
              <a:rPr lang="en-US" altLang="zh-CN" sz="600" dirty="0" smtClean="0"/>
              <a:t>126</a:t>
            </a:r>
            <a:endParaRPr lang="zh-CN" altLang="en-US" sz="600" dirty="0"/>
          </a:p>
        </p:txBody>
      </p:sp>
      <p:pic>
        <p:nvPicPr>
          <p:cNvPr id="20" name="Picture 6"/>
          <p:cNvPicPr>
            <a:picLocks noChangeAspect="1" noChangeArrowheads="1"/>
          </p:cNvPicPr>
          <p:nvPr/>
        </p:nvPicPr>
        <p:blipFill>
          <a:blip r:embed="rId8" cstate="print"/>
          <a:srcRect l="4308" t="19640" r="33154" b="67241"/>
          <a:stretch>
            <a:fillRect/>
          </a:stretch>
        </p:blipFill>
        <p:spPr bwMode="auto">
          <a:xfrm>
            <a:off x="3782223" y="2391983"/>
            <a:ext cx="3259009" cy="384324"/>
          </a:xfrm>
          <a:prstGeom prst="rect">
            <a:avLst/>
          </a:prstGeom>
          <a:noFill/>
          <a:ln w="9525">
            <a:noFill/>
            <a:miter lim="800000"/>
            <a:headEnd/>
            <a:tailEnd/>
          </a:ln>
        </p:spPr>
      </p:pic>
      <p:sp>
        <p:nvSpPr>
          <p:cNvPr id="29" name="TextBox 5"/>
          <p:cNvSpPr txBox="1"/>
          <p:nvPr/>
        </p:nvSpPr>
        <p:spPr>
          <a:xfrm>
            <a:off x="560512" y="3246252"/>
            <a:ext cx="674370" cy="184666"/>
          </a:xfrm>
          <a:prstGeom prst="rect">
            <a:avLst/>
          </a:prstGeom>
          <a:noFill/>
        </p:spPr>
        <p:txBody>
          <a:bodyPr wrap="square" rtlCol="0">
            <a:spAutoFit/>
          </a:bodyPr>
          <a:lstStyle/>
          <a:p>
            <a:r>
              <a:rPr lang="en-US" altLang="zh-CN" sz="600" dirty="0" smtClean="0"/>
              <a:t>136</a:t>
            </a:r>
          </a:p>
        </p:txBody>
      </p:sp>
      <p:pic>
        <p:nvPicPr>
          <p:cNvPr id="40" name="Picture 2"/>
          <p:cNvPicPr>
            <a:picLocks noChangeAspect="1" noChangeArrowheads="1"/>
          </p:cNvPicPr>
          <p:nvPr/>
        </p:nvPicPr>
        <p:blipFill>
          <a:blip r:embed="rId9" cstate="print"/>
          <a:srcRect l="4861" t="24235" r="3269" b="16704"/>
          <a:stretch>
            <a:fillRect/>
          </a:stretch>
        </p:blipFill>
        <p:spPr bwMode="auto">
          <a:xfrm>
            <a:off x="5673080" y="5085184"/>
            <a:ext cx="3984219" cy="1440160"/>
          </a:xfrm>
          <a:prstGeom prst="rect">
            <a:avLst/>
          </a:prstGeom>
          <a:noFill/>
          <a:ln w="9525">
            <a:noFill/>
            <a:miter lim="800000"/>
            <a:headEnd/>
            <a:tailEnd/>
          </a:ln>
        </p:spPr>
      </p:pic>
      <p:pic>
        <p:nvPicPr>
          <p:cNvPr id="41" name="Picture 4"/>
          <p:cNvPicPr>
            <a:picLocks noChangeAspect="1" noChangeArrowheads="1"/>
          </p:cNvPicPr>
          <p:nvPr/>
        </p:nvPicPr>
        <p:blipFill>
          <a:blip r:embed="rId10" cstate="print"/>
          <a:srcRect l="25096" t="21454" r="7939" b="15547"/>
          <a:stretch>
            <a:fillRect/>
          </a:stretch>
        </p:blipFill>
        <p:spPr bwMode="auto">
          <a:xfrm>
            <a:off x="272481" y="4458647"/>
            <a:ext cx="4536503" cy="2399353"/>
          </a:xfrm>
          <a:prstGeom prst="rect">
            <a:avLst/>
          </a:prstGeom>
          <a:noFill/>
          <a:ln w="9525">
            <a:noFill/>
            <a:miter lim="800000"/>
            <a:headEnd/>
            <a:tailEnd/>
          </a:ln>
        </p:spPr>
      </p:pic>
      <p:pic>
        <p:nvPicPr>
          <p:cNvPr id="42" name="Picture 5"/>
          <p:cNvPicPr>
            <a:picLocks noChangeAspect="1" noChangeArrowheads="1"/>
          </p:cNvPicPr>
          <p:nvPr/>
        </p:nvPicPr>
        <p:blipFill>
          <a:blip r:embed="rId11" cstate="print"/>
          <a:srcRect l="81546" t="57875" r="9046" b="30313"/>
          <a:stretch>
            <a:fillRect/>
          </a:stretch>
        </p:blipFill>
        <p:spPr bwMode="auto">
          <a:xfrm>
            <a:off x="4808984" y="5661248"/>
            <a:ext cx="757919" cy="535001"/>
          </a:xfrm>
          <a:prstGeom prst="rect">
            <a:avLst/>
          </a:prstGeom>
          <a:noFill/>
          <a:ln w="9525">
            <a:noFill/>
            <a:miter lim="800000"/>
            <a:headEnd/>
            <a:tailEnd/>
          </a:ln>
        </p:spPr>
      </p:pic>
      <p:sp>
        <p:nvSpPr>
          <p:cNvPr id="43" name="TextBox 42"/>
          <p:cNvSpPr txBox="1"/>
          <p:nvPr/>
        </p:nvSpPr>
        <p:spPr>
          <a:xfrm>
            <a:off x="473512" y="5332566"/>
            <a:ext cx="447040" cy="184666"/>
          </a:xfrm>
          <a:prstGeom prst="rect">
            <a:avLst/>
          </a:prstGeom>
          <a:noFill/>
        </p:spPr>
        <p:txBody>
          <a:bodyPr wrap="square" rtlCol="0">
            <a:spAutoFit/>
          </a:bodyPr>
          <a:lstStyle/>
          <a:p>
            <a:r>
              <a:rPr lang="en-US" altLang="zh-CN" sz="600" dirty="0" smtClean="0"/>
              <a:t>136</a:t>
            </a:r>
          </a:p>
        </p:txBody>
      </p:sp>
      <p:sp>
        <p:nvSpPr>
          <p:cNvPr id="44" name="TextBox 43"/>
          <p:cNvSpPr txBox="1"/>
          <p:nvPr/>
        </p:nvSpPr>
        <p:spPr>
          <a:xfrm>
            <a:off x="833552" y="5373216"/>
            <a:ext cx="447040" cy="184666"/>
          </a:xfrm>
          <a:prstGeom prst="rect">
            <a:avLst/>
          </a:prstGeom>
          <a:noFill/>
        </p:spPr>
        <p:txBody>
          <a:bodyPr wrap="square" rtlCol="0">
            <a:spAutoFit/>
          </a:bodyPr>
          <a:lstStyle/>
          <a:p>
            <a:r>
              <a:rPr lang="en-US" altLang="zh-CN" sz="600" dirty="0" smtClean="0"/>
              <a:t>132</a:t>
            </a:r>
          </a:p>
        </p:txBody>
      </p:sp>
      <p:sp>
        <p:nvSpPr>
          <p:cNvPr id="45" name="TextBox 44"/>
          <p:cNvSpPr txBox="1"/>
          <p:nvPr/>
        </p:nvSpPr>
        <p:spPr>
          <a:xfrm>
            <a:off x="1121584" y="5159464"/>
            <a:ext cx="447040" cy="184666"/>
          </a:xfrm>
          <a:prstGeom prst="rect">
            <a:avLst/>
          </a:prstGeom>
          <a:noFill/>
        </p:spPr>
        <p:txBody>
          <a:bodyPr wrap="square" rtlCol="0">
            <a:spAutoFit/>
          </a:bodyPr>
          <a:lstStyle/>
          <a:p>
            <a:r>
              <a:rPr lang="en-US" altLang="zh-CN" sz="600" dirty="0" smtClean="0"/>
              <a:t>156</a:t>
            </a:r>
          </a:p>
        </p:txBody>
      </p:sp>
      <p:sp>
        <p:nvSpPr>
          <p:cNvPr id="46" name="TextBox 45"/>
          <p:cNvSpPr txBox="1"/>
          <p:nvPr/>
        </p:nvSpPr>
        <p:spPr>
          <a:xfrm>
            <a:off x="1481624" y="5229200"/>
            <a:ext cx="447040" cy="184666"/>
          </a:xfrm>
          <a:prstGeom prst="rect">
            <a:avLst/>
          </a:prstGeom>
          <a:noFill/>
        </p:spPr>
        <p:txBody>
          <a:bodyPr wrap="square" rtlCol="0">
            <a:spAutoFit/>
          </a:bodyPr>
          <a:lstStyle/>
          <a:p>
            <a:r>
              <a:rPr lang="en-US" altLang="zh-CN" sz="600" dirty="0" smtClean="0"/>
              <a:t>149</a:t>
            </a:r>
          </a:p>
        </p:txBody>
      </p:sp>
      <p:sp>
        <p:nvSpPr>
          <p:cNvPr id="47" name="TextBox 46"/>
          <p:cNvSpPr txBox="1"/>
          <p:nvPr/>
        </p:nvSpPr>
        <p:spPr>
          <a:xfrm>
            <a:off x="1841664" y="5087456"/>
            <a:ext cx="447040" cy="184666"/>
          </a:xfrm>
          <a:prstGeom prst="rect">
            <a:avLst/>
          </a:prstGeom>
          <a:noFill/>
        </p:spPr>
        <p:txBody>
          <a:bodyPr wrap="square" rtlCol="0">
            <a:spAutoFit/>
          </a:bodyPr>
          <a:lstStyle/>
          <a:p>
            <a:r>
              <a:rPr lang="en-US" altLang="zh-CN" sz="600" dirty="0" smtClean="0"/>
              <a:t>169</a:t>
            </a:r>
          </a:p>
        </p:txBody>
      </p:sp>
      <p:sp>
        <p:nvSpPr>
          <p:cNvPr id="48" name="TextBox 47"/>
          <p:cNvSpPr txBox="1"/>
          <p:nvPr/>
        </p:nvSpPr>
        <p:spPr>
          <a:xfrm>
            <a:off x="2129696" y="5085184"/>
            <a:ext cx="447040" cy="184666"/>
          </a:xfrm>
          <a:prstGeom prst="rect">
            <a:avLst/>
          </a:prstGeom>
          <a:noFill/>
        </p:spPr>
        <p:txBody>
          <a:bodyPr wrap="square" rtlCol="0">
            <a:spAutoFit/>
          </a:bodyPr>
          <a:lstStyle/>
          <a:p>
            <a:r>
              <a:rPr lang="en-US" altLang="zh-CN" sz="600" dirty="0" smtClean="0"/>
              <a:t>164</a:t>
            </a:r>
          </a:p>
        </p:txBody>
      </p:sp>
      <p:sp>
        <p:nvSpPr>
          <p:cNvPr id="49" name="TextBox 48"/>
          <p:cNvSpPr txBox="1"/>
          <p:nvPr/>
        </p:nvSpPr>
        <p:spPr>
          <a:xfrm>
            <a:off x="2474744" y="5188550"/>
            <a:ext cx="447040" cy="184666"/>
          </a:xfrm>
          <a:prstGeom prst="rect">
            <a:avLst/>
          </a:prstGeom>
          <a:noFill/>
        </p:spPr>
        <p:txBody>
          <a:bodyPr wrap="square" rtlCol="0">
            <a:spAutoFit/>
          </a:bodyPr>
          <a:lstStyle/>
          <a:p>
            <a:r>
              <a:rPr lang="en-US" altLang="zh-CN" sz="600" dirty="0" smtClean="0"/>
              <a:t>153</a:t>
            </a:r>
          </a:p>
        </p:txBody>
      </p:sp>
      <p:sp>
        <p:nvSpPr>
          <p:cNvPr id="50" name="TextBox 49"/>
          <p:cNvSpPr txBox="1"/>
          <p:nvPr/>
        </p:nvSpPr>
        <p:spPr>
          <a:xfrm>
            <a:off x="2777768" y="5188550"/>
            <a:ext cx="504190" cy="184666"/>
          </a:xfrm>
          <a:prstGeom prst="rect">
            <a:avLst/>
          </a:prstGeom>
          <a:noFill/>
        </p:spPr>
        <p:txBody>
          <a:bodyPr wrap="square" rtlCol="0">
            <a:spAutoFit/>
          </a:bodyPr>
          <a:lstStyle/>
          <a:p>
            <a:r>
              <a:rPr lang="en-US" altLang="zh-CN" sz="600" dirty="0" smtClean="0"/>
              <a:t>154</a:t>
            </a:r>
          </a:p>
        </p:txBody>
      </p:sp>
      <p:sp>
        <p:nvSpPr>
          <p:cNvPr id="51" name="TextBox 50"/>
          <p:cNvSpPr txBox="1"/>
          <p:nvPr/>
        </p:nvSpPr>
        <p:spPr>
          <a:xfrm>
            <a:off x="3137808" y="5332566"/>
            <a:ext cx="447040" cy="184666"/>
          </a:xfrm>
          <a:prstGeom prst="rect">
            <a:avLst/>
          </a:prstGeom>
          <a:noFill/>
        </p:spPr>
        <p:txBody>
          <a:bodyPr wrap="square" rtlCol="0">
            <a:spAutoFit/>
          </a:bodyPr>
          <a:lstStyle/>
          <a:p>
            <a:r>
              <a:rPr lang="en-US" altLang="zh-CN" sz="600" dirty="0" smtClean="0"/>
              <a:t>136</a:t>
            </a:r>
          </a:p>
        </p:txBody>
      </p:sp>
      <p:sp>
        <p:nvSpPr>
          <p:cNvPr id="52" name="TextBox 51"/>
          <p:cNvSpPr txBox="1"/>
          <p:nvPr/>
        </p:nvSpPr>
        <p:spPr>
          <a:xfrm>
            <a:off x="3440832" y="5260558"/>
            <a:ext cx="447040" cy="184666"/>
          </a:xfrm>
          <a:prstGeom prst="rect">
            <a:avLst/>
          </a:prstGeom>
          <a:noFill/>
        </p:spPr>
        <p:txBody>
          <a:bodyPr wrap="square" rtlCol="0">
            <a:spAutoFit/>
          </a:bodyPr>
          <a:lstStyle/>
          <a:p>
            <a:r>
              <a:rPr lang="en-US" altLang="zh-CN" sz="600" dirty="0" smtClean="0"/>
              <a:t>147</a:t>
            </a:r>
          </a:p>
        </p:txBody>
      </p:sp>
      <p:sp>
        <p:nvSpPr>
          <p:cNvPr id="53" name="TextBox 52"/>
          <p:cNvSpPr txBox="1"/>
          <p:nvPr/>
        </p:nvSpPr>
        <p:spPr>
          <a:xfrm>
            <a:off x="3785880" y="5332566"/>
            <a:ext cx="447040" cy="184666"/>
          </a:xfrm>
          <a:prstGeom prst="rect">
            <a:avLst/>
          </a:prstGeom>
          <a:noFill/>
        </p:spPr>
        <p:txBody>
          <a:bodyPr wrap="square" rtlCol="0">
            <a:spAutoFit/>
          </a:bodyPr>
          <a:lstStyle/>
          <a:p>
            <a:r>
              <a:rPr lang="en-US" altLang="zh-CN" sz="600" dirty="0" smtClean="0"/>
              <a:t>136</a:t>
            </a:r>
          </a:p>
        </p:txBody>
      </p:sp>
      <p:sp>
        <p:nvSpPr>
          <p:cNvPr id="54" name="TextBox 53"/>
          <p:cNvSpPr txBox="1"/>
          <p:nvPr/>
        </p:nvSpPr>
        <p:spPr>
          <a:xfrm>
            <a:off x="4145920" y="5404574"/>
            <a:ext cx="447040" cy="184666"/>
          </a:xfrm>
          <a:prstGeom prst="rect">
            <a:avLst/>
          </a:prstGeom>
          <a:noFill/>
        </p:spPr>
        <p:txBody>
          <a:bodyPr wrap="square" rtlCol="0">
            <a:spAutoFit/>
          </a:bodyPr>
          <a:lstStyle/>
          <a:p>
            <a:r>
              <a:rPr lang="en-US" altLang="zh-CN" sz="600" dirty="0" smtClean="0"/>
              <a:t>126</a:t>
            </a:r>
          </a:p>
        </p:txBody>
      </p:sp>
      <p:sp>
        <p:nvSpPr>
          <p:cNvPr id="55" name="TextBox 54"/>
          <p:cNvSpPr txBox="1"/>
          <p:nvPr/>
        </p:nvSpPr>
        <p:spPr>
          <a:xfrm>
            <a:off x="632520" y="5188550"/>
            <a:ext cx="447040" cy="184666"/>
          </a:xfrm>
          <a:prstGeom prst="rect">
            <a:avLst/>
          </a:prstGeom>
          <a:noFill/>
        </p:spPr>
        <p:txBody>
          <a:bodyPr wrap="square" rtlCol="0">
            <a:spAutoFit/>
          </a:bodyPr>
          <a:lstStyle/>
          <a:p>
            <a:r>
              <a:rPr lang="en-US" altLang="zh-CN" sz="600" dirty="0" smtClean="0"/>
              <a:t>80</a:t>
            </a:r>
          </a:p>
        </p:txBody>
      </p:sp>
      <p:sp>
        <p:nvSpPr>
          <p:cNvPr id="56" name="TextBox 55"/>
          <p:cNvSpPr txBox="1"/>
          <p:nvPr/>
        </p:nvSpPr>
        <p:spPr>
          <a:xfrm>
            <a:off x="2360712" y="5116542"/>
            <a:ext cx="447040" cy="184666"/>
          </a:xfrm>
          <a:prstGeom prst="rect">
            <a:avLst/>
          </a:prstGeom>
          <a:noFill/>
        </p:spPr>
        <p:txBody>
          <a:bodyPr wrap="square" rtlCol="0">
            <a:spAutoFit/>
          </a:bodyPr>
          <a:lstStyle/>
          <a:p>
            <a:r>
              <a:rPr lang="en-US" altLang="zh-CN" sz="600" dirty="0" smtClean="0"/>
              <a:t>83</a:t>
            </a:r>
          </a:p>
        </p:txBody>
      </p:sp>
      <p:sp>
        <p:nvSpPr>
          <p:cNvPr id="57" name="TextBox 56"/>
          <p:cNvSpPr txBox="1"/>
          <p:nvPr/>
        </p:nvSpPr>
        <p:spPr>
          <a:xfrm>
            <a:off x="4289936" y="5116542"/>
            <a:ext cx="447040" cy="184666"/>
          </a:xfrm>
          <a:prstGeom prst="rect">
            <a:avLst/>
          </a:prstGeom>
          <a:noFill/>
        </p:spPr>
        <p:txBody>
          <a:bodyPr wrap="square" rtlCol="0">
            <a:spAutoFit/>
          </a:bodyPr>
          <a:lstStyle/>
          <a:p>
            <a:r>
              <a:rPr lang="en-US" altLang="zh-CN" sz="600" dirty="0" smtClean="0"/>
              <a:t>79</a:t>
            </a:r>
          </a:p>
        </p:txBody>
      </p:sp>
      <p:cxnSp>
        <p:nvCxnSpPr>
          <p:cNvPr id="58" name="直接连接符 57"/>
          <p:cNvCxnSpPr/>
          <p:nvPr/>
        </p:nvCxnSpPr>
        <p:spPr>
          <a:xfrm>
            <a:off x="1208584" y="692696"/>
            <a:ext cx="6120680"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29264" y="-44624"/>
            <a:ext cx="0" cy="520181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448944" y="2875002"/>
            <a:ext cx="2592288" cy="861774"/>
          </a:xfrm>
          <a:prstGeom prst="rect">
            <a:avLst/>
          </a:prstGeom>
          <a:noFill/>
        </p:spPr>
        <p:txBody>
          <a:bodyPr wrap="square" rtlCol="0">
            <a:spAutoFit/>
          </a:bodyPr>
          <a:lstStyle/>
          <a:p>
            <a:pPr algn="just"/>
            <a:r>
              <a:rPr lang="en-US" altLang="zh-CN" sz="1000" dirty="0" smtClean="0"/>
              <a:t>The total energy of the building with wall insulation [31] in Singapore is 2593.63GJ. The energy use for heating is 0GJ, and 72% energy is used for cooling(1854.97GJ), 28% energy is used for electricity.</a:t>
            </a:r>
            <a:endParaRPr lang="zh-CN" altLang="en-US" sz="1000" dirty="0"/>
          </a:p>
        </p:txBody>
      </p:sp>
      <p:sp>
        <p:nvSpPr>
          <p:cNvPr id="61" name="TextBox 60"/>
          <p:cNvSpPr txBox="1"/>
          <p:nvPr/>
        </p:nvSpPr>
        <p:spPr>
          <a:xfrm>
            <a:off x="4448944" y="3955122"/>
            <a:ext cx="2592288" cy="553998"/>
          </a:xfrm>
          <a:prstGeom prst="rect">
            <a:avLst/>
          </a:prstGeom>
          <a:noFill/>
        </p:spPr>
        <p:txBody>
          <a:bodyPr wrap="square" rtlCol="0">
            <a:spAutoFit/>
          </a:bodyPr>
          <a:lstStyle/>
          <a:p>
            <a:pPr algn="just"/>
            <a:r>
              <a:rPr lang="en-US" altLang="zh-CN" sz="1000" dirty="0" smtClean="0"/>
              <a:t>The table shows that a lot of  energy is used for cooling through the whole year, with  a  medial value from 132MBtu to 169MBtu.</a:t>
            </a:r>
            <a:endParaRPr lang="zh-CN" alt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l="25649" t="24407" r="3512" b="21453"/>
          <a:stretch>
            <a:fillRect/>
          </a:stretch>
        </p:blipFill>
        <p:spPr bwMode="auto">
          <a:xfrm>
            <a:off x="5098033" y="4221088"/>
            <a:ext cx="4592960" cy="1973538"/>
          </a:xfrm>
          <a:prstGeom prst="rect">
            <a:avLst/>
          </a:prstGeom>
          <a:noFill/>
          <a:ln w="9525">
            <a:noFill/>
            <a:miter lim="800000"/>
            <a:headEnd/>
            <a:tailEnd/>
          </a:ln>
        </p:spPr>
      </p:pic>
      <p:sp>
        <p:nvSpPr>
          <p:cNvPr id="55" name="矩形 54"/>
          <p:cNvSpPr/>
          <p:nvPr/>
        </p:nvSpPr>
        <p:spPr>
          <a:xfrm>
            <a:off x="344488" y="620688"/>
            <a:ext cx="2232248" cy="38164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11480" y="656337"/>
            <a:ext cx="2160905" cy="1938992"/>
          </a:xfrm>
          <a:prstGeom prst="rect">
            <a:avLst/>
          </a:prstGeom>
          <a:noFill/>
        </p:spPr>
        <p:txBody>
          <a:bodyPr wrap="square" rtlCol="0">
            <a:spAutoFit/>
          </a:bodyPr>
          <a:lstStyle/>
          <a:p>
            <a:pPr algn="just"/>
            <a:r>
              <a:rPr lang="en-US" altLang="zh-CN" sz="1200" dirty="0" smtClean="0"/>
              <a:t>We changed the thickness of the wall insulation into 79.4mm. The construction is made of concrete; the exterior wall is composed by:</a:t>
            </a:r>
          </a:p>
          <a:p>
            <a:pPr algn="just"/>
            <a:r>
              <a:rPr lang="en-US" altLang="zh-CN" sz="1200" dirty="0" smtClean="0"/>
              <a:t>·25.3mm Stucco</a:t>
            </a:r>
          </a:p>
          <a:p>
            <a:pPr algn="just"/>
            <a:r>
              <a:rPr lang="en-US" altLang="zh-CN" sz="1200" dirty="0" smtClean="0"/>
              <a:t>·203.3mm Concrete HW</a:t>
            </a:r>
            <a:endParaRPr lang="zh-CN" altLang="en-US" sz="1200" dirty="0" smtClean="0"/>
          </a:p>
          <a:p>
            <a:pPr algn="just"/>
            <a:r>
              <a:rPr lang="en-US" altLang="zh-CN" sz="1200" dirty="0" smtClean="0"/>
              <a:t>·79.4mm wall Insulation</a:t>
            </a:r>
            <a:endParaRPr lang="zh-CN" altLang="en-US" sz="1200" dirty="0" smtClean="0"/>
          </a:p>
          <a:p>
            <a:pPr algn="just"/>
            <a:r>
              <a:rPr lang="en-US" altLang="zh-CN" sz="1200" dirty="0" smtClean="0"/>
              <a:t>·12.7mm Gypsum</a:t>
            </a:r>
            <a:endParaRPr lang="zh-CN" altLang="en-US" sz="1200" dirty="0" smtClean="0"/>
          </a:p>
          <a:p>
            <a:pPr algn="just"/>
            <a:endParaRPr lang="en-US" altLang="zh-CN" sz="1200" dirty="0" smtClean="0"/>
          </a:p>
        </p:txBody>
      </p:sp>
      <p:pic>
        <p:nvPicPr>
          <p:cNvPr id="8194" name="Picture 2"/>
          <p:cNvPicPr>
            <a:picLocks noChangeAspect="1" noChangeArrowheads="1"/>
          </p:cNvPicPr>
          <p:nvPr/>
        </p:nvPicPr>
        <p:blipFill>
          <a:blip r:embed="rId3" cstate="print"/>
          <a:srcRect l="18697" t="19313" r="68020" b="36391"/>
          <a:stretch>
            <a:fillRect/>
          </a:stretch>
        </p:blipFill>
        <p:spPr bwMode="auto">
          <a:xfrm>
            <a:off x="488504" y="2420888"/>
            <a:ext cx="890270" cy="1671955"/>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l="27309" t="23183" r="3512" b="28344"/>
          <a:stretch>
            <a:fillRect/>
          </a:stretch>
        </p:blipFill>
        <p:spPr bwMode="auto">
          <a:xfrm>
            <a:off x="2648744" y="404664"/>
            <a:ext cx="4021840" cy="1584176"/>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l="27552" t="32110" r="46990" b="31469"/>
          <a:stretch>
            <a:fillRect/>
          </a:stretch>
        </p:blipFill>
        <p:spPr bwMode="auto">
          <a:xfrm>
            <a:off x="7411085" y="2504440"/>
            <a:ext cx="2279650" cy="1835150"/>
          </a:xfrm>
          <a:prstGeom prst="rect">
            <a:avLst/>
          </a:prstGeom>
          <a:noFill/>
          <a:ln w="9525">
            <a:noFill/>
            <a:miter lim="800000"/>
            <a:headEnd/>
            <a:tailEnd/>
          </a:ln>
        </p:spPr>
      </p:pic>
      <p:sp>
        <p:nvSpPr>
          <p:cNvPr id="8" name="TextBox 7"/>
          <p:cNvSpPr txBox="1"/>
          <p:nvPr/>
        </p:nvSpPr>
        <p:spPr>
          <a:xfrm>
            <a:off x="7699375" y="848360"/>
            <a:ext cx="368935" cy="706755"/>
          </a:xfrm>
          <a:prstGeom prst="rect">
            <a:avLst/>
          </a:prstGeom>
          <a:noFill/>
        </p:spPr>
        <p:txBody>
          <a:bodyPr wrap="square" rtlCol="0">
            <a:spAutoFit/>
          </a:bodyPr>
          <a:lstStyle/>
          <a:p>
            <a:r>
              <a:rPr lang="en-US" altLang="zh-CN" sz="1000" dirty="0" smtClean="0"/>
              <a:t>266k</a:t>
            </a:r>
          </a:p>
          <a:p>
            <a:r>
              <a:rPr lang="en-US" altLang="zh-CN" sz="1000" dirty="0" smtClean="0"/>
              <a:t>16%</a:t>
            </a:r>
          </a:p>
        </p:txBody>
      </p:sp>
      <p:sp>
        <p:nvSpPr>
          <p:cNvPr id="9" name="TextBox 8"/>
          <p:cNvSpPr txBox="1"/>
          <p:nvPr/>
        </p:nvSpPr>
        <p:spPr>
          <a:xfrm>
            <a:off x="8614479" y="1319763"/>
            <a:ext cx="368935" cy="276999"/>
          </a:xfrm>
          <a:prstGeom prst="rect">
            <a:avLst/>
          </a:prstGeom>
          <a:noFill/>
        </p:spPr>
        <p:txBody>
          <a:bodyPr wrap="square" rtlCol="0">
            <a:spAutoFit/>
          </a:bodyPr>
          <a:lstStyle/>
          <a:p>
            <a:r>
              <a:rPr lang="en-US" altLang="zh-CN" sz="600" dirty="0" smtClean="0"/>
              <a:t>613k</a:t>
            </a:r>
          </a:p>
          <a:p>
            <a:r>
              <a:rPr lang="en-US" altLang="zh-CN" sz="600" dirty="0" smtClean="0"/>
              <a:t>38%</a:t>
            </a:r>
          </a:p>
        </p:txBody>
      </p:sp>
      <p:sp>
        <p:nvSpPr>
          <p:cNvPr id="10" name="TextBox 9"/>
          <p:cNvSpPr txBox="1"/>
          <p:nvPr/>
        </p:nvSpPr>
        <p:spPr>
          <a:xfrm>
            <a:off x="7411085" y="1450340"/>
            <a:ext cx="474345" cy="398780"/>
          </a:xfrm>
          <a:prstGeom prst="rect">
            <a:avLst/>
          </a:prstGeom>
          <a:noFill/>
        </p:spPr>
        <p:txBody>
          <a:bodyPr wrap="square" rtlCol="0">
            <a:spAutoFit/>
          </a:bodyPr>
          <a:lstStyle/>
          <a:p>
            <a:r>
              <a:rPr lang="en-US" altLang="zh-CN" sz="1000" dirty="0" smtClean="0"/>
              <a:t>303k</a:t>
            </a:r>
          </a:p>
          <a:p>
            <a:r>
              <a:rPr lang="en-US" altLang="zh-CN" sz="1000" dirty="0" smtClean="0"/>
              <a:t>19%</a:t>
            </a:r>
          </a:p>
        </p:txBody>
      </p:sp>
      <p:sp>
        <p:nvSpPr>
          <p:cNvPr id="15" name="TextBox 14"/>
          <p:cNvSpPr txBox="1"/>
          <p:nvPr/>
        </p:nvSpPr>
        <p:spPr>
          <a:xfrm>
            <a:off x="272480" y="188640"/>
            <a:ext cx="3960440" cy="369332"/>
          </a:xfrm>
          <a:prstGeom prst="rect">
            <a:avLst/>
          </a:prstGeom>
          <a:noFill/>
        </p:spPr>
        <p:txBody>
          <a:bodyPr wrap="square" rtlCol="0">
            <a:spAutoFit/>
          </a:bodyPr>
          <a:lstStyle/>
          <a:p>
            <a:pPr lvl="0" fontAlgn="base">
              <a:spcBef>
                <a:spcPct val="0"/>
              </a:spcBef>
              <a:spcAft>
                <a:spcPct val="0"/>
              </a:spcAft>
            </a:pPr>
            <a:r>
              <a:rPr lang="en-US" altLang="zh-CN" b="1" dirty="0" smtClean="0">
                <a:latin typeface="Calibri" panose="020F0502020204030204" pitchFamily="34" charset="0"/>
                <a:ea typeface="宋体" panose="02010600030101010101" pitchFamily="2" charset="-122"/>
                <a:cs typeface="Times New Roman" panose="02020603050405020304" pitchFamily="18" charset="0"/>
              </a:rPr>
              <a:t>Piacenza-Italy</a:t>
            </a:r>
            <a:endParaRPr kumimoji="0" lang="en-US" altLang="zh-CN"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20" name="Picture 4"/>
          <p:cNvPicPr>
            <a:picLocks noChangeAspect="1" noChangeArrowheads="1"/>
          </p:cNvPicPr>
          <p:nvPr/>
        </p:nvPicPr>
        <p:blipFill>
          <a:blip r:embed="rId6" cstate="print"/>
          <a:srcRect l="26998" t="24880" r="46437" b="31469"/>
          <a:stretch>
            <a:fillRect/>
          </a:stretch>
        </p:blipFill>
        <p:spPr bwMode="auto">
          <a:xfrm>
            <a:off x="7364095" y="260648"/>
            <a:ext cx="2254885" cy="2083137"/>
          </a:xfrm>
          <a:prstGeom prst="rect">
            <a:avLst/>
          </a:prstGeom>
          <a:noFill/>
          <a:ln w="9525">
            <a:noFill/>
            <a:miter lim="800000"/>
            <a:headEnd/>
            <a:tailEnd/>
          </a:ln>
        </p:spPr>
      </p:pic>
      <p:sp>
        <p:nvSpPr>
          <p:cNvPr id="21" name="TextBox 7"/>
          <p:cNvSpPr txBox="1"/>
          <p:nvPr/>
        </p:nvSpPr>
        <p:spPr>
          <a:xfrm>
            <a:off x="7726114" y="1194033"/>
            <a:ext cx="525145" cy="276999"/>
          </a:xfrm>
          <a:prstGeom prst="rect">
            <a:avLst/>
          </a:prstGeom>
          <a:noFill/>
        </p:spPr>
        <p:txBody>
          <a:bodyPr wrap="square" rtlCol="0">
            <a:spAutoFit/>
          </a:bodyPr>
          <a:lstStyle/>
          <a:p>
            <a:r>
              <a:rPr lang="en-US" altLang="zh-CN" sz="600" dirty="0" smtClean="0"/>
              <a:t>266k</a:t>
            </a:r>
          </a:p>
          <a:p>
            <a:r>
              <a:rPr lang="en-US" altLang="zh-CN" sz="600" dirty="0" smtClean="0"/>
              <a:t>16%</a:t>
            </a:r>
          </a:p>
        </p:txBody>
      </p:sp>
      <p:sp>
        <p:nvSpPr>
          <p:cNvPr id="22" name="TextBox 8"/>
          <p:cNvSpPr txBox="1"/>
          <p:nvPr/>
        </p:nvSpPr>
        <p:spPr>
          <a:xfrm>
            <a:off x="8251259" y="1329288"/>
            <a:ext cx="878205" cy="276999"/>
          </a:xfrm>
          <a:prstGeom prst="rect">
            <a:avLst/>
          </a:prstGeom>
          <a:noFill/>
        </p:spPr>
        <p:txBody>
          <a:bodyPr wrap="square" rtlCol="0">
            <a:spAutoFit/>
          </a:bodyPr>
          <a:lstStyle/>
          <a:p>
            <a:r>
              <a:rPr lang="en-US" altLang="zh-CN" sz="600" dirty="0" smtClean="0"/>
              <a:t>613k</a:t>
            </a:r>
          </a:p>
          <a:p>
            <a:r>
              <a:rPr lang="en-US" altLang="zh-CN" sz="600" dirty="0" smtClean="0"/>
              <a:t>38%</a:t>
            </a:r>
          </a:p>
        </p:txBody>
      </p:sp>
      <p:sp>
        <p:nvSpPr>
          <p:cNvPr id="23" name="TextBox 9"/>
          <p:cNvSpPr txBox="1"/>
          <p:nvPr/>
        </p:nvSpPr>
        <p:spPr>
          <a:xfrm>
            <a:off x="7531169" y="1561698"/>
            <a:ext cx="720090" cy="276999"/>
          </a:xfrm>
          <a:prstGeom prst="rect">
            <a:avLst/>
          </a:prstGeom>
          <a:noFill/>
        </p:spPr>
        <p:txBody>
          <a:bodyPr wrap="square" rtlCol="0">
            <a:spAutoFit/>
          </a:bodyPr>
          <a:lstStyle/>
          <a:p>
            <a:r>
              <a:rPr lang="en-US" altLang="zh-CN" sz="600" dirty="0" smtClean="0"/>
              <a:t>303k</a:t>
            </a:r>
          </a:p>
          <a:p>
            <a:r>
              <a:rPr lang="en-US" altLang="zh-CN" sz="600" dirty="0" smtClean="0"/>
              <a:t>19%</a:t>
            </a:r>
          </a:p>
        </p:txBody>
      </p:sp>
      <p:sp>
        <p:nvSpPr>
          <p:cNvPr id="24" name="TextBox 10"/>
          <p:cNvSpPr txBox="1"/>
          <p:nvPr/>
        </p:nvSpPr>
        <p:spPr>
          <a:xfrm>
            <a:off x="7966144" y="1947778"/>
            <a:ext cx="792480" cy="276999"/>
          </a:xfrm>
          <a:prstGeom prst="rect">
            <a:avLst/>
          </a:prstGeom>
          <a:noFill/>
        </p:spPr>
        <p:txBody>
          <a:bodyPr wrap="square" rtlCol="0">
            <a:spAutoFit/>
          </a:bodyPr>
          <a:lstStyle/>
          <a:p>
            <a:r>
              <a:rPr lang="en-US" altLang="zh-CN" sz="600" dirty="0" smtClean="0"/>
              <a:t>434k</a:t>
            </a:r>
          </a:p>
          <a:p>
            <a:r>
              <a:rPr lang="en-US" altLang="zh-CN" sz="600" dirty="0" smtClean="0"/>
              <a:t>27%</a:t>
            </a:r>
          </a:p>
        </p:txBody>
      </p:sp>
      <p:sp>
        <p:nvSpPr>
          <p:cNvPr id="25" name="TextBox 11"/>
          <p:cNvSpPr txBox="1"/>
          <p:nvPr/>
        </p:nvSpPr>
        <p:spPr>
          <a:xfrm>
            <a:off x="7750244" y="3138403"/>
            <a:ext cx="702945" cy="276999"/>
          </a:xfrm>
          <a:prstGeom prst="rect">
            <a:avLst/>
          </a:prstGeom>
          <a:noFill/>
        </p:spPr>
        <p:txBody>
          <a:bodyPr wrap="square" rtlCol="0">
            <a:spAutoFit/>
          </a:bodyPr>
          <a:lstStyle/>
          <a:p>
            <a:r>
              <a:rPr lang="en-US" altLang="zh-CN" sz="600" dirty="0" smtClean="0"/>
              <a:t>303k</a:t>
            </a:r>
          </a:p>
          <a:p>
            <a:r>
              <a:rPr lang="en-US" altLang="zh-CN" sz="600" dirty="0" smtClean="0"/>
              <a:t>19%</a:t>
            </a:r>
          </a:p>
        </p:txBody>
      </p:sp>
      <p:sp>
        <p:nvSpPr>
          <p:cNvPr id="26" name="TextBox 12"/>
          <p:cNvSpPr txBox="1"/>
          <p:nvPr/>
        </p:nvSpPr>
        <p:spPr>
          <a:xfrm>
            <a:off x="8274119" y="3450823"/>
            <a:ext cx="484505" cy="276999"/>
          </a:xfrm>
          <a:prstGeom prst="rect">
            <a:avLst/>
          </a:prstGeom>
          <a:noFill/>
        </p:spPr>
        <p:txBody>
          <a:bodyPr wrap="square" rtlCol="0">
            <a:spAutoFit/>
          </a:bodyPr>
          <a:lstStyle/>
          <a:p>
            <a:r>
              <a:rPr lang="en-US" altLang="zh-CN" sz="600" dirty="0" smtClean="0"/>
              <a:t>700k</a:t>
            </a:r>
          </a:p>
          <a:p>
            <a:r>
              <a:rPr lang="en-US" altLang="zh-CN" sz="600" dirty="0" smtClean="0"/>
              <a:t>43%</a:t>
            </a:r>
          </a:p>
        </p:txBody>
      </p:sp>
      <p:sp>
        <p:nvSpPr>
          <p:cNvPr id="27" name="TextBox 13"/>
          <p:cNvSpPr txBox="1"/>
          <p:nvPr/>
        </p:nvSpPr>
        <p:spPr>
          <a:xfrm>
            <a:off x="7736909" y="3800073"/>
            <a:ext cx="484505" cy="276999"/>
          </a:xfrm>
          <a:prstGeom prst="rect">
            <a:avLst/>
          </a:prstGeom>
          <a:noFill/>
        </p:spPr>
        <p:txBody>
          <a:bodyPr wrap="square" rtlCol="0">
            <a:spAutoFit/>
          </a:bodyPr>
          <a:lstStyle/>
          <a:p>
            <a:r>
              <a:rPr lang="en-US" altLang="zh-CN" sz="600" dirty="0" smtClean="0"/>
              <a:t>613k</a:t>
            </a:r>
          </a:p>
          <a:p>
            <a:r>
              <a:rPr lang="en-US" altLang="zh-CN" sz="600" dirty="0" smtClean="0"/>
              <a:t>38%</a:t>
            </a:r>
            <a:endParaRPr lang="zh-CN" altLang="en-US" sz="600" dirty="0"/>
          </a:p>
        </p:txBody>
      </p:sp>
      <p:pic>
        <p:nvPicPr>
          <p:cNvPr id="9218" name="Picture 2"/>
          <p:cNvPicPr>
            <a:picLocks noChangeAspect="1" noChangeArrowheads="1"/>
          </p:cNvPicPr>
          <p:nvPr/>
        </p:nvPicPr>
        <p:blipFill>
          <a:blip r:embed="rId7" cstate="print"/>
          <a:srcRect l="25892" t="28172" r="3269" b="17688"/>
          <a:stretch>
            <a:fillRect/>
          </a:stretch>
        </p:blipFill>
        <p:spPr bwMode="auto">
          <a:xfrm>
            <a:off x="344488" y="4221088"/>
            <a:ext cx="4592960" cy="1973538"/>
          </a:xfrm>
          <a:prstGeom prst="rect">
            <a:avLst/>
          </a:prstGeom>
          <a:noFill/>
          <a:ln w="9525">
            <a:noFill/>
            <a:miter lim="800000"/>
            <a:headEnd/>
            <a:tailEnd/>
          </a:ln>
        </p:spPr>
      </p:pic>
      <p:sp>
        <p:nvSpPr>
          <p:cNvPr id="28" name="TextBox 7"/>
          <p:cNvSpPr txBox="1"/>
          <p:nvPr/>
        </p:nvSpPr>
        <p:spPr>
          <a:xfrm>
            <a:off x="1256209" y="5805264"/>
            <a:ext cx="432048" cy="184666"/>
          </a:xfrm>
          <a:prstGeom prst="rect">
            <a:avLst/>
          </a:prstGeom>
          <a:noFill/>
        </p:spPr>
        <p:txBody>
          <a:bodyPr wrap="square" rtlCol="0">
            <a:spAutoFit/>
          </a:bodyPr>
          <a:lstStyle/>
          <a:p>
            <a:r>
              <a:rPr lang="en-US" altLang="zh-CN" sz="600" dirty="0" smtClean="0"/>
              <a:t>2</a:t>
            </a:r>
          </a:p>
        </p:txBody>
      </p:sp>
      <p:sp>
        <p:nvSpPr>
          <p:cNvPr id="29" name="TextBox 8"/>
          <p:cNvSpPr txBox="1"/>
          <p:nvPr/>
        </p:nvSpPr>
        <p:spPr>
          <a:xfrm>
            <a:off x="1563291" y="5733256"/>
            <a:ext cx="432048" cy="184666"/>
          </a:xfrm>
          <a:prstGeom prst="rect">
            <a:avLst/>
          </a:prstGeom>
          <a:noFill/>
        </p:spPr>
        <p:txBody>
          <a:bodyPr wrap="square" rtlCol="0">
            <a:spAutoFit/>
          </a:bodyPr>
          <a:lstStyle/>
          <a:p>
            <a:r>
              <a:rPr lang="en-US" altLang="zh-CN" sz="600" dirty="0" smtClean="0"/>
              <a:t>8</a:t>
            </a:r>
          </a:p>
        </p:txBody>
      </p:sp>
      <p:sp>
        <p:nvSpPr>
          <p:cNvPr id="30" name="TextBox 9"/>
          <p:cNvSpPr txBox="1"/>
          <p:nvPr/>
        </p:nvSpPr>
        <p:spPr>
          <a:xfrm>
            <a:off x="1856656" y="5445224"/>
            <a:ext cx="432048" cy="184666"/>
          </a:xfrm>
          <a:prstGeom prst="rect">
            <a:avLst/>
          </a:prstGeom>
          <a:noFill/>
        </p:spPr>
        <p:txBody>
          <a:bodyPr wrap="square" rtlCol="0">
            <a:spAutoFit/>
          </a:bodyPr>
          <a:lstStyle/>
          <a:p>
            <a:r>
              <a:rPr lang="en-US" altLang="zh-CN" sz="600" dirty="0" smtClean="0"/>
              <a:t>28</a:t>
            </a:r>
          </a:p>
        </p:txBody>
      </p:sp>
      <p:sp>
        <p:nvSpPr>
          <p:cNvPr id="31" name="TextBox 10"/>
          <p:cNvSpPr txBox="1"/>
          <p:nvPr/>
        </p:nvSpPr>
        <p:spPr>
          <a:xfrm>
            <a:off x="2167930" y="5188932"/>
            <a:ext cx="432048" cy="184666"/>
          </a:xfrm>
          <a:prstGeom prst="rect">
            <a:avLst/>
          </a:prstGeom>
          <a:noFill/>
        </p:spPr>
        <p:txBody>
          <a:bodyPr wrap="square" rtlCol="0">
            <a:spAutoFit/>
          </a:bodyPr>
          <a:lstStyle/>
          <a:p>
            <a:r>
              <a:rPr lang="en-US" altLang="zh-CN" sz="600" dirty="0" smtClean="0"/>
              <a:t>47</a:t>
            </a:r>
          </a:p>
        </p:txBody>
      </p:sp>
      <p:sp>
        <p:nvSpPr>
          <p:cNvPr id="32" name="TextBox 11"/>
          <p:cNvSpPr txBox="1"/>
          <p:nvPr/>
        </p:nvSpPr>
        <p:spPr>
          <a:xfrm>
            <a:off x="2501935" y="4509120"/>
            <a:ext cx="432048" cy="184666"/>
          </a:xfrm>
          <a:prstGeom prst="rect">
            <a:avLst/>
          </a:prstGeom>
          <a:noFill/>
        </p:spPr>
        <p:txBody>
          <a:bodyPr wrap="square" rtlCol="0">
            <a:spAutoFit/>
          </a:bodyPr>
          <a:lstStyle/>
          <a:p>
            <a:r>
              <a:rPr lang="en-US" altLang="zh-CN" sz="600" dirty="0" smtClean="0"/>
              <a:t>94</a:t>
            </a:r>
          </a:p>
        </p:txBody>
      </p:sp>
      <p:sp>
        <p:nvSpPr>
          <p:cNvPr id="33" name="TextBox 12"/>
          <p:cNvSpPr txBox="1"/>
          <p:nvPr/>
        </p:nvSpPr>
        <p:spPr>
          <a:xfrm>
            <a:off x="2792760" y="4828510"/>
            <a:ext cx="432048" cy="184666"/>
          </a:xfrm>
          <a:prstGeom prst="rect">
            <a:avLst/>
          </a:prstGeom>
          <a:noFill/>
        </p:spPr>
        <p:txBody>
          <a:bodyPr wrap="square" rtlCol="0">
            <a:spAutoFit/>
          </a:bodyPr>
          <a:lstStyle/>
          <a:p>
            <a:r>
              <a:rPr lang="en-US" altLang="zh-CN" sz="600" dirty="0" smtClean="0"/>
              <a:t>70</a:t>
            </a:r>
          </a:p>
        </p:txBody>
      </p:sp>
      <p:sp>
        <p:nvSpPr>
          <p:cNvPr id="34" name="TextBox 13"/>
          <p:cNvSpPr txBox="1"/>
          <p:nvPr/>
        </p:nvSpPr>
        <p:spPr>
          <a:xfrm>
            <a:off x="3152800" y="5301208"/>
            <a:ext cx="432048" cy="184666"/>
          </a:xfrm>
          <a:prstGeom prst="rect">
            <a:avLst/>
          </a:prstGeom>
          <a:noFill/>
        </p:spPr>
        <p:txBody>
          <a:bodyPr wrap="square" rtlCol="0">
            <a:spAutoFit/>
          </a:bodyPr>
          <a:lstStyle/>
          <a:p>
            <a:r>
              <a:rPr lang="en-US" altLang="zh-CN" sz="600" dirty="0" smtClean="0"/>
              <a:t>38</a:t>
            </a:r>
          </a:p>
        </p:txBody>
      </p:sp>
      <p:sp>
        <p:nvSpPr>
          <p:cNvPr id="35" name="TextBox 14"/>
          <p:cNvSpPr txBox="1"/>
          <p:nvPr/>
        </p:nvSpPr>
        <p:spPr>
          <a:xfrm>
            <a:off x="3450357" y="5620598"/>
            <a:ext cx="432048" cy="184666"/>
          </a:xfrm>
          <a:prstGeom prst="rect">
            <a:avLst/>
          </a:prstGeom>
          <a:noFill/>
        </p:spPr>
        <p:txBody>
          <a:bodyPr wrap="square" rtlCol="0">
            <a:spAutoFit/>
          </a:bodyPr>
          <a:lstStyle/>
          <a:p>
            <a:r>
              <a:rPr lang="en-US" altLang="zh-CN" sz="600" dirty="0" smtClean="0"/>
              <a:t>14</a:t>
            </a:r>
          </a:p>
        </p:txBody>
      </p:sp>
      <p:sp>
        <p:nvSpPr>
          <p:cNvPr id="36" name="TextBox 15"/>
          <p:cNvSpPr txBox="1"/>
          <p:nvPr/>
        </p:nvSpPr>
        <p:spPr>
          <a:xfrm>
            <a:off x="3800872" y="5805264"/>
            <a:ext cx="432048" cy="184666"/>
          </a:xfrm>
          <a:prstGeom prst="rect">
            <a:avLst/>
          </a:prstGeom>
          <a:noFill/>
        </p:spPr>
        <p:txBody>
          <a:bodyPr wrap="square" rtlCol="0">
            <a:spAutoFit/>
          </a:bodyPr>
          <a:lstStyle/>
          <a:p>
            <a:r>
              <a:rPr lang="en-US" altLang="zh-CN" sz="600" dirty="0" smtClean="0"/>
              <a:t>2</a:t>
            </a:r>
            <a:endParaRPr lang="zh-CN" altLang="en-US" sz="600" dirty="0"/>
          </a:p>
        </p:txBody>
      </p:sp>
      <p:sp>
        <p:nvSpPr>
          <p:cNvPr id="37" name="TextBox 16"/>
          <p:cNvSpPr txBox="1"/>
          <p:nvPr/>
        </p:nvSpPr>
        <p:spPr>
          <a:xfrm>
            <a:off x="930077" y="5836369"/>
            <a:ext cx="216024" cy="184666"/>
          </a:xfrm>
          <a:prstGeom prst="rect">
            <a:avLst/>
          </a:prstGeom>
          <a:noFill/>
        </p:spPr>
        <p:txBody>
          <a:bodyPr wrap="square" rtlCol="0">
            <a:spAutoFit/>
          </a:bodyPr>
          <a:lstStyle/>
          <a:p>
            <a:r>
              <a:rPr lang="en-US" altLang="zh-CN" sz="600" dirty="0" smtClean="0"/>
              <a:t>0</a:t>
            </a:r>
            <a:endParaRPr lang="zh-CN" altLang="en-US" sz="600" dirty="0"/>
          </a:p>
        </p:txBody>
      </p:sp>
      <p:sp>
        <p:nvSpPr>
          <p:cNvPr id="38" name="TextBox 17"/>
          <p:cNvSpPr txBox="1"/>
          <p:nvPr/>
        </p:nvSpPr>
        <p:spPr>
          <a:xfrm>
            <a:off x="642045" y="5836369"/>
            <a:ext cx="288032" cy="184666"/>
          </a:xfrm>
          <a:prstGeom prst="rect">
            <a:avLst/>
          </a:prstGeom>
          <a:noFill/>
        </p:spPr>
        <p:txBody>
          <a:bodyPr wrap="square" rtlCol="0">
            <a:spAutoFit/>
          </a:bodyPr>
          <a:lstStyle/>
          <a:p>
            <a:r>
              <a:rPr lang="en-US" altLang="zh-CN" sz="600" dirty="0" smtClean="0"/>
              <a:t>0</a:t>
            </a:r>
            <a:endParaRPr lang="zh-CN" altLang="en-US" sz="600" dirty="0"/>
          </a:p>
        </p:txBody>
      </p:sp>
      <p:sp>
        <p:nvSpPr>
          <p:cNvPr id="39" name="TextBox 18"/>
          <p:cNvSpPr txBox="1"/>
          <p:nvPr/>
        </p:nvSpPr>
        <p:spPr>
          <a:xfrm>
            <a:off x="4098429" y="5836369"/>
            <a:ext cx="288032" cy="184666"/>
          </a:xfrm>
          <a:prstGeom prst="rect">
            <a:avLst/>
          </a:prstGeom>
          <a:noFill/>
        </p:spPr>
        <p:txBody>
          <a:bodyPr wrap="square" rtlCol="0">
            <a:spAutoFit/>
          </a:bodyPr>
          <a:lstStyle/>
          <a:p>
            <a:r>
              <a:rPr lang="en-US" altLang="zh-CN" sz="600" dirty="0" smtClean="0"/>
              <a:t>0</a:t>
            </a:r>
            <a:endParaRPr lang="zh-CN" altLang="en-US" sz="600" dirty="0"/>
          </a:p>
        </p:txBody>
      </p:sp>
      <p:sp>
        <p:nvSpPr>
          <p:cNvPr id="40" name="TextBox 19"/>
          <p:cNvSpPr txBox="1"/>
          <p:nvPr/>
        </p:nvSpPr>
        <p:spPr>
          <a:xfrm>
            <a:off x="5390257" y="4612233"/>
            <a:ext cx="432048" cy="184666"/>
          </a:xfrm>
          <a:prstGeom prst="rect">
            <a:avLst/>
          </a:prstGeom>
          <a:noFill/>
        </p:spPr>
        <p:txBody>
          <a:bodyPr wrap="square" rtlCol="0">
            <a:spAutoFit/>
          </a:bodyPr>
          <a:lstStyle/>
          <a:p>
            <a:r>
              <a:rPr lang="en-US" altLang="zh-CN" sz="600" dirty="0" smtClean="0"/>
              <a:t>136</a:t>
            </a:r>
          </a:p>
        </p:txBody>
      </p:sp>
      <p:sp>
        <p:nvSpPr>
          <p:cNvPr id="41" name="TextBox 20"/>
          <p:cNvSpPr txBox="1"/>
          <p:nvPr/>
        </p:nvSpPr>
        <p:spPr>
          <a:xfrm>
            <a:off x="5637649" y="4900518"/>
            <a:ext cx="432048" cy="184666"/>
          </a:xfrm>
          <a:prstGeom prst="rect">
            <a:avLst/>
          </a:prstGeom>
          <a:noFill/>
        </p:spPr>
        <p:txBody>
          <a:bodyPr wrap="square" rtlCol="0">
            <a:spAutoFit/>
          </a:bodyPr>
          <a:lstStyle/>
          <a:p>
            <a:r>
              <a:rPr lang="en-US" altLang="zh-CN" sz="600" dirty="0" smtClean="0"/>
              <a:t>102</a:t>
            </a:r>
          </a:p>
        </p:txBody>
      </p:sp>
      <p:sp>
        <p:nvSpPr>
          <p:cNvPr id="42" name="TextBox 21"/>
          <p:cNvSpPr txBox="1"/>
          <p:nvPr/>
        </p:nvSpPr>
        <p:spPr>
          <a:xfrm>
            <a:off x="6001499" y="5117177"/>
            <a:ext cx="432048" cy="184666"/>
          </a:xfrm>
          <a:prstGeom prst="rect">
            <a:avLst/>
          </a:prstGeom>
          <a:noFill/>
        </p:spPr>
        <p:txBody>
          <a:bodyPr wrap="square" rtlCol="0">
            <a:spAutoFit/>
          </a:bodyPr>
          <a:lstStyle/>
          <a:p>
            <a:r>
              <a:rPr lang="en-US" altLang="zh-CN" sz="600" dirty="0" smtClean="0"/>
              <a:t>80</a:t>
            </a:r>
          </a:p>
        </p:txBody>
      </p:sp>
      <p:sp>
        <p:nvSpPr>
          <p:cNvPr id="43" name="TextBox 22"/>
          <p:cNvSpPr txBox="1"/>
          <p:nvPr/>
        </p:nvSpPr>
        <p:spPr>
          <a:xfrm>
            <a:off x="6334869" y="5445224"/>
            <a:ext cx="432048" cy="184666"/>
          </a:xfrm>
          <a:prstGeom prst="rect">
            <a:avLst/>
          </a:prstGeom>
          <a:noFill/>
        </p:spPr>
        <p:txBody>
          <a:bodyPr wrap="square" rtlCol="0">
            <a:spAutoFit/>
          </a:bodyPr>
          <a:lstStyle/>
          <a:p>
            <a:r>
              <a:rPr lang="en-US" altLang="zh-CN" sz="600" dirty="0" smtClean="0"/>
              <a:t>41</a:t>
            </a:r>
          </a:p>
        </p:txBody>
      </p:sp>
      <p:sp>
        <p:nvSpPr>
          <p:cNvPr id="44" name="TextBox 23"/>
          <p:cNvSpPr txBox="1"/>
          <p:nvPr/>
        </p:nvSpPr>
        <p:spPr>
          <a:xfrm>
            <a:off x="6652111" y="5733256"/>
            <a:ext cx="432048" cy="184666"/>
          </a:xfrm>
          <a:prstGeom prst="rect">
            <a:avLst/>
          </a:prstGeom>
          <a:noFill/>
        </p:spPr>
        <p:txBody>
          <a:bodyPr wrap="square" rtlCol="0">
            <a:spAutoFit/>
          </a:bodyPr>
          <a:lstStyle/>
          <a:p>
            <a:r>
              <a:rPr lang="en-US" altLang="zh-CN" sz="600" dirty="0" smtClean="0"/>
              <a:t>12</a:t>
            </a:r>
          </a:p>
        </p:txBody>
      </p:sp>
      <p:sp>
        <p:nvSpPr>
          <p:cNvPr id="45" name="TextBox 24"/>
          <p:cNvSpPr txBox="1"/>
          <p:nvPr/>
        </p:nvSpPr>
        <p:spPr>
          <a:xfrm>
            <a:off x="6979513" y="5805264"/>
            <a:ext cx="432048" cy="184666"/>
          </a:xfrm>
          <a:prstGeom prst="rect">
            <a:avLst/>
          </a:prstGeom>
          <a:noFill/>
        </p:spPr>
        <p:txBody>
          <a:bodyPr wrap="square" rtlCol="0">
            <a:spAutoFit/>
          </a:bodyPr>
          <a:lstStyle/>
          <a:p>
            <a:r>
              <a:rPr lang="en-US" altLang="zh-CN" sz="600" dirty="0" smtClean="0"/>
              <a:t>4</a:t>
            </a:r>
            <a:endParaRPr lang="zh-CN" altLang="en-US" sz="600" dirty="0"/>
          </a:p>
        </p:txBody>
      </p:sp>
      <p:sp>
        <p:nvSpPr>
          <p:cNvPr id="46" name="TextBox 25"/>
          <p:cNvSpPr txBox="1"/>
          <p:nvPr/>
        </p:nvSpPr>
        <p:spPr>
          <a:xfrm>
            <a:off x="7267798" y="5836622"/>
            <a:ext cx="432048" cy="184666"/>
          </a:xfrm>
          <a:prstGeom prst="rect">
            <a:avLst/>
          </a:prstGeom>
          <a:noFill/>
        </p:spPr>
        <p:txBody>
          <a:bodyPr wrap="square" rtlCol="0">
            <a:spAutoFit/>
          </a:bodyPr>
          <a:lstStyle/>
          <a:p>
            <a:r>
              <a:rPr lang="en-US" altLang="zh-CN" sz="600" dirty="0" smtClean="0"/>
              <a:t>1</a:t>
            </a:r>
            <a:endParaRPr lang="zh-CN" altLang="en-US" sz="600" dirty="0"/>
          </a:p>
        </p:txBody>
      </p:sp>
      <p:sp>
        <p:nvSpPr>
          <p:cNvPr id="47" name="TextBox 26"/>
          <p:cNvSpPr txBox="1"/>
          <p:nvPr/>
        </p:nvSpPr>
        <p:spPr>
          <a:xfrm>
            <a:off x="7624410" y="5805264"/>
            <a:ext cx="432048" cy="184666"/>
          </a:xfrm>
          <a:prstGeom prst="rect">
            <a:avLst/>
          </a:prstGeom>
          <a:noFill/>
        </p:spPr>
        <p:txBody>
          <a:bodyPr wrap="square" rtlCol="0">
            <a:spAutoFit/>
          </a:bodyPr>
          <a:lstStyle/>
          <a:p>
            <a:r>
              <a:rPr lang="en-US" altLang="zh-CN" sz="600" dirty="0" smtClean="0"/>
              <a:t>2</a:t>
            </a:r>
            <a:endParaRPr lang="zh-CN" altLang="en-US" sz="600" dirty="0"/>
          </a:p>
        </p:txBody>
      </p:sp>
      <p:sp>
        <p:nvSpPr>
          <p:cNvPr id="48" name="TextBox 27"/>
          <p:cNvSpPr txBox="1"/>
          <p:nvPr/>
        </p:nvSpPr>
        <p:spPr>
          <a:xfrm>
            <a:off x="7951177" y="5764996"/>
            <a:ext cx="432048" cy="184666"/>
          </a:xfrm>
          <a:prstGeom prst="rect">
            <a:avLst/>
          </a:prstGeom>
          <a:noFill/>
        </p:spPr>
        <p:txBody>
          <a:bodyPr wrap="square" rtlCol="0">
            <a:spAutoFit/>
          </a:bodyPr>
          <a:lstStyle/>
          <a:p>
            <a:r>
              <a:rPr lang="en-US" altLang="zh-CN" sz="600" dirty="0" smtClean="0"/>
              <a:t>7</a:t>
            </a:r>
          </a:p>
        </p:txBody>
      </p:sp>
      <p:sp>
        <p:nvSpPr>
          <p:cNvPr id="49" name="TextBox 28"/>
          <p:cNvSpPr txBox="1"/>
          <p:nvPr/>
        </p:nvSpPr>
        <p:spPr>
          <a:xfrm>
            <a:off x="8200474" y="5620345"/>
            <a:ext cx="432048" cy="184666"/>
          </a:xfrm>
          <a:prstGeom prst="rect">
            <a:avLst/>
          </a:prstGeom>
          <a:noFill/>
        </p:spPr>
        <p:txBody>
          <a:bodyPr wrap="square" rtlCol="0">
            <a:spAutoFit/>
          </a:bodyPr>
          <a:lstStyle/>
          <a:p>
            <a:r>
              <a:rPr lang="en-US" altLang="zh-CN" sz="600" dirty="0" smtClean="0"/>
              <a:t>24</a:t>
            </a:r>
          </a:p>
        </p:txBody>
      </p:sp>
      <p:sp>
        <p:nvSpPr>
          <p:cNvPr id="50" name="TextBox 29"/>
          <p:cNvSpPr txBox="1"/>
          <p:nvPr/>
        </p:nvSpPr>
        <p:spPr>
          <a:xfrm>
            <a:off x="8561784" y="5260305"/>
            <a:ext cx="432048" cy="184666"/>
          </a:xfrm>
          <a:prstGeom prst="rect">
            <a:avLst/>
          </a:prstGeom>
          <a:noFill/>
        </p:spPr>
        <p:txBody>
          <a:bodyPr wrap="square" rtlCol="0">
            <a:spAutoFit/>
          </a:bodyPr>
          <a:lstStyle/>
          <a:p>
            <a:r>
              <a:rPr lang="en-US" altLang="zh-CN" sz="600" dirty="0" smtClean="0"/>
              <a:t>62</a:t>
            </a:r>
          </a:p>
        </p:txBody>
      </p:sp>
      <p:sp>
        <p:nvSpPr>
          <p:cNvPr id="51" name="TextBox 30"/>
          <p:cNvSpPr txBox="1"/>
          <p:nvPr/>
        </p:nvSpPr>
        <p:spPr>
          <a:xfrm>
            <a:off x="8823900" y="4540478"/>
            <a:ext cx="449580" cy="184666"/>
          </a:xfrm>
          <a:prstGeom prst="rect">
            <a:avLst/>
          </a:prstGeom>
          <a:noFill/>
        </p:spPr>
        <p:txBody>
          <a:bodyPr wrap="square" rtlCol="0">
            <a:spAutoFit/>
          </a:bodyPr>
          <a:lstStyle/>
          <a:p>
            <a:r>
              <a:rPr lang="en-US" altLang="zh-CN" sz="600" dirty="0" smtClean="0"/>
              <a:t>144</a:t>
            </a:r>
          </a:p>
        </p:txBody>
      </p:sp>
      <p:pic>
        <p:nvPicPr>
          <p:cNvPr id="10242" name="Picture 2"/>
          <p:cNvPicPr>
            <a:picLocks noChangeAspect="1" noChangeArrowheads="1"/>
          </p:cNvPicPr>
          <p:nvPr/>
        </p:nvPicPr>
        <p:blipFill>
          <a:blip r:embed="rId8" cstate="print"/>
          <a:srcRect l="4308" t="27188" r="35487" b="44266"/>
          <a:stretch>
            <a:fillRect/>
          </a:stretch>
        </p:blipFill>
        <p:spPr bwMode="auto">
          <a:xfrm>
            <a:off x="2720752" y="2004581"/>
            <a:ext cx="3751580" cy="1000125"/>
          </a:xfrm>
          <a:prstGeom prst="rect">
            <a:avLst/>
          </a:prstGeom>
          <a:noFill/>
          <a:ln w="9525">
            <a:noFill/>
            <a:miter lim="800000"/>
            <a:headEnd/>
            <a:tailEnd/>
          </a:ln>
        </p:spPr>
      </p:pic>
      <p:pic>
        <p:nvPicPr>
          <p:cNvPr id="10243" name="Picture 3"/>
          <p:cNvPicPr>
            <a:picLocks noChangeAspect="1" noChangeArrowheads="1"/>
          </p:cNvPicPr>
          <p:nvPr/>
        </p:nvPicPr>
        <p:blipFill>
          <a:blip r:embed="rId9" cstate="print"/>
          <a:srcRect l="4619" t="19271" r="33950" b="66878"/>
          <a:stretch>
            <a:fillRect/>
          </a:stretch>
        </p:blipFill>
        <p:spPr bwMode="auto">
          <a:xfrm>
            <a:off x="2720752" y="3012693"/>
            <a:ext cx="3850640" cy="488315"/>
          </a:xfrm>
          <a:prstGeom prst="rect">
            <a:avLst/>
          </a:prstGeom>
          <a:noFill/>
          <a:ln w="9525">
            <a:noFill/>
            <a:miter lim="800000"/>
            <a:headEnd/>
            <a:tailEnd/>
          </a:ln>
        </p:spPr>
      </p:pic>
      <p:cxnSp>
        <p:nvCxnSpPr>
          <p:cNvPr id="52" name="直接连接符 51"/>
          <p:cNvCxnSpPr/>
          <p:nvPr/>
        </p:nvCxnSpPr>
        <p:spPr>
          <a:xfrm>
            <a:off x="3728864" y="548680"/>
            <a:ext cx="3600400" cy="0"/>
          </a:xfrm>
          <a:prstGeom prst="line">
            <a:avLst/>
          </a:prstGeom>
          <a:ln w="63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329264" y="-44624"/>
            <a:ext cx="0" cy="520181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648744" y="3595082"/>
            <a:ext cx="4464496" cy="707886"/>
          </a:xfrm>
          <a:prstGeom prst="rect">
            <a:avLst/>
          </a:prstGeom>
          <a:noFill/>
        </p:spPr>
        <p:txBody>
          <a:bodyPr wrap="square" rtlCol="0">
            <a:spAutoFit/>
          </a:bodyPr>
          <a:lstStyle/>
          <a:p>
            <a:pPr algn="just"/>
            <a:r>
              <a:rPr lang="en-US" altLang="zh-CN" sz="1000" dirty="0" smtClean="0"/>
              <a:t>The total energy of the building with wall insulation [40] in Piacenza is 1705.49GJ. The energy use for heating is 646.90GJ,which take the percentage of 38% in total energy, and 19% energy is used for cooling(319.92GJ), 43% energy is used for electricity.</a:t>
            </a:r>
            <a:endParaRPr lang="zh-CN" altLang="en-US" sz="1000" dirty="0"/>
          </a:p>
        </p:txBody>
      </p:sp>
      <p:sp>
        <p:nvSpPr>
          <p:cNvPr id="56" name="TextBox 55"/>
          <p:cNvSpPr txBox="1"/>
          <p:nvPr/>
        </p:nvSpPr>
        <p:spPr>
          <a:xfrm>
            <a:off x="272480" y="6115362"/>
            <a:ext cx="4536504" cy="553998"/>
          </a:xfrm>
          <a:prstGeom prst="rect">
            <a:avLst/>
          </a:prstGeom>
          <a:noFill/>
        </p:spPr>
        <p:txBody>
          <a:bodyPr wrap="square" rtlCol="0">
            <a:spAutoFit/>
          </a:bodyPr>
          <a:lstStyle/>
          <a:p>
            <a:pPr algn="just"/>
            <a:r>
              <a:rPr lang="en-US" altLang="zh-CN" sz="1000" dirty="0" smtClean="0"/>
              <a:t>In this bar-table, we can see that the value of the energy use for cooling increases from January to July, then starts to decrease in August, which means there is a peak in July with the value of 94 </a:t>
            </a:r>
            <a:r>
              <a:rPr lang="en-US" altLang="zh-CN" sz="1000" dirty="0" err="1" smtClean="0"/>
              <a:t>MBtu</a:t>
            </a:r>
            <a:r>
              <a:rPr lang="en-US" altLang="zh-CN" sz="1000" dirty="0" smtClean="0"/>
              <a:t>. </a:t>
            </a:r>
            <a:endParaRPr lang="zh-CN" altLang="en-US" sz="1000" dirty="0"/>
          </a:p>
        </p:txBody>
      </p:sp>
      <p:sp>
        <p:nvSpPr>
          <p:cNvPr id="57" name="TextBox 56"/>
          <p:cNvSpPr txBox="1"/>
          <p:nvPr/>
        </p:nvSpPr>
        <p:spPr>
          <a:xfrm>
            <a:off x="5169024" y="6095037"/>
            <a:ext cx="4536504" cy="707886"/>
          </a:xfrm>
          <a:prstGeom prst="rect">
            <a:avLst/>
          </a:prstGeom>
          <a:noFill/>
        </p:spPr>
        <p:txBody>
          <a:bodyPr wrap="square" rtlCol="0">
            <a:spAutoFit/>
          </a:bodyPr>
          <a:lstStyle/>
          <a:p>
            <a:pPr algn="just"/>
            <a:r>
              <a:rPr lang="en-US" altLang="zh-CN" sz="1000" dirty="0" smtClean="0"/>
              <a:t>In this bar-table, we can see that the value of the energy use for heating decreases from January to July, then starts to increase from August, which means the energy which is used for heating has a highest value(144MBtu) in December and lowest in July(1MBtu). </a:t>
            </a:r>
            <a:endParaRPr lang="zh-CN" alt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cstate="print"/>
          <a:srcRect l="4308" t="20297" r="4376" b="16704"/>
          <a:stretch>
            <a:fillRect/>
          </a:stretch>
        </p:blipFill>
        <p:spPr bwMode="auto">
          <a:xfrm>
            <a:off x="484505" y="3590925"/>
            <a:ext cx="6932295" cy="2688590"/>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l="25892" t="15375" r="7696" b="25563"/>
          <a:stretch>
            <a:fillRect/>
          </a:stretch>
        </p:blipFill>
        <p:spPr bwMode="auto">
          <a:xfrm>
            <a:off x="359852" y="422280"/>
            <a:ext cx="6840760" cy="342038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l="80439" t="50985" r="9599" b="37203"/>
          <a:stretch>
            <a:fillRect/>
          </a:stretch>
        </p:blipFill>
        <p:spPr bwMode="auto">
          <a:xfrm>
            <a:off x="7416636" y="2366496"/>
            <a:ext cx="1026114" cy="684076"/>
          </a:xfrm>
          <a:prstGeom prst="rect">
            <a:avLst/>
          </a:prstGeom>
          <a:noFill/>
          <a:ln w="9525">
            <a:noFill/>
            <a:miter lim="800000"/>
            <a:headEnd/>
            <a:tailEnd/>
          </a:ln>
        </p:spPr>
      </p:pic>
      <p:sp>
        <p:nvSpPr>
          <p:cNvPr id="34" name="TextBox 33"/>
          <p:cNvSpPr txBox="1"/>
          <p:nvPr/>
        </p:nvSpPr>
        <p:spPr>
          <a:xfrm>
            <a:off x="766376" y="1485364"/>
            <a:ext cx="432048" cy="215444"/>
          </a:xfrm>
          <a:prstGeom prst="rect">
            <a:avLst/>
          </a:prstGeom>
          <a:noFill/>
        </p:spPr>
        <p:txBody>
          <a:bodyPr wrap="square" rtlCol="0">
            <a:spAutoFit/>
          </a:bodyPr>
          <a:lstStyle/>
          <a:p>
            <a:r>
              <a:rPr lang="en-US" altLang="zh-CN" sz="800" dirty="0" smtClean="0"/>
              <a:t>136</a:t>
            </a:r>
          </a:p>
        </p:txBody>
      </p:sp>
      <p:sp>
        <p:nvSpPr>
          <p:cNvPr id="35" name="TextBox 34"/>
          <p:cNvSpPr txBox="1"/>
          <p:nvPr/>
        </p:nvSpPr>
        <p:spPr>
          <a:xfrm>
            <a:off x="1198424" y="1917412"/>
            <a:ext cx="432048" cy="215444"/>
          </a:xfrm>
          <a:prstGeom prst="rect">
            <a:avLst/>
          </a:prstGeom>
          <a:noFill/>
        </p:spPr>
        <p:txBody>
          <a:bodyPr wrap="square" rtlCol="0">
            <a:spAutoFit/>
          </a:bodyPr>
          <a:lstStyle/>
          <a:p>
            <a:r>
              <a:rPr lang="en-US" altLang="zh-CN" sz="800" dirty="0" smtClean="0"/>
              <a:t>102</a:t>
            </a:r>
          </a:p>
        </p:txBody>
      </p:sp>
      <p:sp>
        <p:nvSpPr>
          <p:cNvPr id="36" name="TextBox 35"/>
          <p:cNvSpPr txBox="1"/>
          <p:nvPr/>
        </p:nvSpPr>
        <p:spPr>
          <a:xfrm>
            <a:off x="1712640" y="2277452"/>
            <a:ext cx="432048" cy="215444"/>
          </a:xfrm>
          <a:prstGeom prst="rect">
            <a:avLst/>
          </a:prstGeom>
          <a:noFill/>
        </p:spPr>
        <p:txBody>
          <a:bodyPr wrap="square" rtlCol="0">
            <a:spAutoFit/>
          </a:bodyPr>
          <a:lstStyle/>
          <a:p>
            <a:r>
              <a:rPr lang="en-US" altLang="zh-CN" sz="800" dirty="0" smtClean="0"/>
              <a:t>80</a:t>
            </a:r>
          </a:p>
        </p:txBody>
      </p:sp>
      <p:sp>
        <p:nvSpPr>
          <p:cNvPr id="38" name="TextBox 37"/>
          <p:cNvSpPr txBox="1"/>
          <p:nvPr/>
        </p:nvSpPr>
        <p:spPr>
          <a:xfrm>
            <a:off x="2216696" y="2817068"/>
            <a:ext cx="432048" cy="215444"/>
          </a:xfrm>
          <a:prstGeom prst="rect">
            <a:avLst/>
          </a:prstGeom>
          <a:noFill/>
        </p:spPr>
        <p:txBody>
          <a:bodyPr wrap="square" rtlCol="0">
            <a:spAutoFit/>
          </a:bodyPr>
          <a:lstStyle/>
          <a:p>
            <a:r>
              <a:rPr lang="en-US" altLang="zh-CN" sz="800" dirty="0" smtClean="0"/>
              <a:t>41</a:t>
            </a:r>
          </a:p>
        </p:txBody>
      </p:sp>
      <p:sp>
        <p:nvSpPr>
          <p:cNvPr id="39" name="TextBox 38"/>
          <p:cNvSpPr txBox="1"/>
          <p:nvPr/>
        </p:nvSpPr>
        <p:spPr>
          <a:xfrm>
            <a:off x="2360712" y="3285564"/>
            <a:ext cx="432048" cy="215444"/>
          </a:xfrm>
          <a:prstGeom prst="rect">
            <a:avLst/>
          </a:prstGeom>
          <a:noFill/>
        </p:spPr>
        <p:txBody>
          <a:bodyPr wrap="square" rtlCol="0">
            <a:spAutoFit/>
          </a:bodyPr>
          <a:lstStyle/>
          <a:p>
            <a:r>
              <a:rPr lang="en-US" altLang="zh-CN" sz="800" dirty="0" smtClean="0"/>
              <a:t>8</a:t>
            </a:r>
          </a:p>
        </p:txBody>
      </p:sp>
      <p:sp>
        <p:nvSpPr>
          <p:cNvPr id="40" name="TextBox 39"/>
          <p:cNvSpPr txBox="1"/>
          <p:nvPr/>
        </p:nvSpPr>
        <p:spPr>
          <a:xfrm>
            <a:off x="2747422" y="3213174"/>
            <a:ext cx="432048" cy="215444"/>
          </a:xfrm>
          <a:prstGeom prst="rect">
            <a:avLst/>
          </a:prstGeom>
          <a:noFill/>
        </p:spPr>
        <p:txBody>
          <a:bodyPr wrap="square" rtlCol="0">
            <a:spAutoFit/>
          </a:bodyPr>
          <a:lstStyle/>
          <a:p>
            <a:r>
              <a:rPr lang="en-US" altLang="zh-CN" sz="800" dirty="0" smtClean="0"/>
              <a:t>12</a:t>
            </a:r>
          </a:p>
        </p:txBody>
      </p:sp>
      <p:sp>
        <p:nvSpPr>
          <p:cNvPr id="41" name="TextBox 40"/>
          <p:cNvSpPr txBox="1"/>
          <p:nvPr/>
        </p:nvSpPr>
        <p:spPr>
          <a:xfrm>
            <a:off x="2864768" y="2997279"/>
            <a:ext cx="432048" cy="215444"/>
          </a:xfrm>
          <a:prstGeom prst="rect">
            <a:avLst/>
          </a:prstGeom>
          <a:noFill/>
        </p:spPr>
        <p:txBody>
          <a:bodyPr wrap="square" rtlCol="0">
            <a:spAutoFit/>
          </a:bodyPr>
          <a:lstStyle/>
          <a:p>
            <a:r>
              <a:rPr lang="en-US" altLang="zh-CN" sz="800" dirty="0" smtClean="0"/>
              <a:t>28</a:t>
            </a:r>
          </a:p>
        </p:txBody>
      </p:sp>
      <p:sp>
        <p:nvSpPr>
          <p:cNvPr id="42" name="TextBox 41"/>
          <p:cNvSpPr txBox="1"/>
          <p:nvPr/>
        </p:nvSpPr>
        <p:spPr>
          <a:xfrm>
            <a:off x="3368824" y="2744425"/>
            <a:ext cx="432048" cy="215444"/>
          </a:xfrm>
          <a:prstGeom prst="rect">
            <a:avLst/>
          </a:prstGeom>
          <a:noFill/>
        </p:spPr>
        <p:txBody>
          <a:bodyPr wrap="square" rtlCol="0">
            <a:spAutoFit/>
          </a:bodyPr>
          <a:lstStyle/>
          <a:p>
            <a:r>
              <a:rPr lang="en-US" altLang="zh-CN" sz="800" dirty="0" smtClean="0"/>
              <a:t>47</a:t>
            </a:r>
          </a:p>
        </p:txBody>
      </p:sp>
      <p:sp>
        <p:nvSpPr>
          <p:cNvPr id="43" name="TextBox 42"/>
          <p:cNvSpPr txBox="1"/>
          <p:nvPr/>
        </p:nvSpPr>
        <p:spPr>
          <a:xfrm>
            <a:off x="3304818" y="3339539"/>
            <a:ext cx="432048" cy="215444"/>
          </a:xfrm>
          <a:prstGeom prst="rect">
            <a:avLst/>
          </a:prstGeom>
          <a:noFill/>
        </p:spPr>
        <p:txBody>
          <a:bodyPr wrap="square" rtlCol="0">
            <a:spAutoFit/>
          </a:bodyPr>
          <a:lstStyle/>
          <a:p>
            <a:r>
              <a:rPr lang="en-US" altLang="zh-CN" sz="800" dirty="0" smtClean="0"/>
              <a:t>4</a:t>
            </a:r>
          </a:p>
        </p:txBody>
      </p:sp>
      <p:sp>
        <p:nvSpPr>
          <p:cNvPr id="44" name="TextBox 43"/>
          <p:cNvSpPr txBox="1"/>
          <p:nvPr/>
        </p:nvSpPr>
        <p:spPr>
          <a:xfrm>
            <a:off x="3872880" y="2083653"/>
            <a:ext cx="432048" cy="215444"/>
          </a:xfrm>
          <a:prstGeom prst="rect">
            <a:avLst/>
          </a:prstGeom>
          <a:noFill/>
        </p:spPr>
        <p:txBody>
          <a:bodyPr wrap="square" rtlCol="0">
            <a:spAutoFit/>
          </a:bodyPr>
          <a:lstStyle/>
          <a:p>
            <a:r>
              <a:rPr lang="en-US" altLang="zh-CN" sz="800" dirty="0" smtClean="0"/>
              <a:t>94</a:t>
            </a:r>
          </a:p>
        </p:txBody>
      </p:sp>
      <p:sp>
        <p:nvSpPr>
          <p:cNvPr id="45" name="TextBox 44"/>
          <p:cNvSpPr txBox="1"/>
          <p:nvPr/>
        </p:nvSpPr>
        <p:spPr>
          <a:xfrm>
            <a:off x="4376936" y="2371938"/>
            <a:ext cx="432048" cy="215444"/>
          </a:xfrm>
          <a:prstGeom prst="rect">
            <a:avLst/>
          </a:prstGeom>
          <a:noFill/>
        </p:spPr>
        <p:txBody>
          <a:bodyPr wrap="square" rtlCol="0">
            <a:spAutoFit/>
          </a:bodyPr>
          <a:lstStyle/>
          <a:p>
            <a:r>
              <a:rPr lang="en-US" altLang="zh-CN" sz="800" dirty="0" smtClean="0"/>
              <a:t>70</a:t>
            </a:r>
          </a:p>
        </p:txBody>
      </p:sp>
      <p:sp>
        <p:nvSpPr>
          <p:cNvPr id="46" name="TextBox 45"/>
          <p:cNvSpPr txBox="1"/>
          <p:nvPr/>
        </p:nvSpPr>
        <p:spPr>
          <a:xfrm>
            <a:off x="4880992" y="2854151"/>
            <a:ext cx="432048" cy="215444"/>
          </a:xfrm>
          <a:prstGeom prst="rect">
            <a:avLst/>
          </a:prstGeom>
          <a:noFill/>
        </p:spPr>
        <p:txBody>
          <a:bodyPr wrap="square" rtlCol="0">
            <a:spAutoFit/>
          </a:bodyPr>
          <a:lstStyle/>
          <a:p>
            <a:r>
              <a:rPr lang="en-US" altLang="zh-CN" sz="800" dirty="0" smtClean="0"/>
              <a:t>38</a:t>
            </a:r>
          </a:p>
        </p:txBody>
      </p:sp>
      <p:sp>
        <p:nvSpPr>
          <p:cNvPr id="47" name="TextBox 46"/>
          <p:cNvSpPr txBox="1"/>
          <p:nvPr/>
        </p:nvSpPr>
        <p:spPr>
          <a:xfrm>
            <a:off x="4798571" y="3285946"/>
            <a:ext cx="432048" cy="215444"/>
          </a:xfrm>
          <a:prstGeom prst="rect">
            <a:avLst/>
          </a:prstGeom>
          <a:noFill/>
        </p:spPr>
        <p:txBody>
          <a:bodyPr wrap="square" rtlCol="0">
            <a:spAutoFit/>
          </a:bodyPr>
          <a:lstStyle/>
          <a:p>
            <a:r>
              <a:rPr lang="en-US" altLang="zh-CN" sz="800" dirty="0" smtClean="0"/>
              <a:t>7</a:t>
            </a:r>
          </a:p>
        </p:txBody>
      </p:sp>
      <p:sp>
        <p:nvSpPr>
          <p:cNvPr id="48" name="TextBox 47"/>
          <p:cNvSpPr txBox="1"/>
          <p:nvPr/>
        </p:nvSpPr>
        <p:spPr>
          <a:xfrm>
            <a:off x="5241032" y="3069540"/>
            <a:ext cx="432048" cy="215444"/>
          </a:xfrm>
          <a:prstGeom prst="rect">
            <a:avLst/>
          </a:prstGeom>
          <a:noFill/>
        </p:spPr>
        <p:txBody>
          <a:bodyPr wrap="square" rtlCol="0">
            <a:spAutoFit/>
          </a:bodyPr>
          <a:lstStyle/>
          <a:p>
            <a:r>
              <a:rPr lang="en-US" altLang="zh-CN" sz="800" dirty="0" smtClean="0"/>
              <a:t>24</a:t>
            </a:r>
          </a:p>
        </p:txBody>
      </p:sp>
      <p:sp>
        <p:nvSpPr>
          <p:cNvPr id="49" name="TextBox 48"/>
          <p:cNvSpPr txBox="1"/>
          <p:nvPr/>
        </p:nvSpPr>
        <p:spPr>
          <a:xfrm>
            <a:off x="5385048" y="3213174"/>
            <a:ext cx="432048" cy="215444"/>
          </a:xfrm>
          <a:prstGeom prst="rect">
            <a:avLst/>
          </a:prstGeom>
          <a:noFill/>
        </p:spPr>
        <p:txBody>
          <a:bodyPr wrap="square" rtlCol="0">
            <a:spAutoFit/>
          </a:bodyPr>
          <a:lstStyle/>
          <a:p>
            <a:r>
              <a:rPr lang="en-US" altLang="zh-CN" sz="800" dirty="0" smtClean="0"/>
              <a:t>14</a:t>
            </a:r>
          </a:p>
        </p:txBody>
      </p:sp>
      <p:sp>
        <p:nvSpPr>
          <p:cNvPr id="50" name="TextBox 49"/>
          <p:cNvSpPr txBox="1"/>
          <p:nvPr/>
        </p:nvSpPr>
        <p:spPr>
          <a:xfrm>
            <a:off x="5745088" y="2528654"/>
            <a:ext cx="432048" cy="215444"/>
          </a:xfrm>
          <a:prstGeom prst="rect">
            <a:avLst/>
          </a:prstGeom>
          <a:noFill/>
        </p:spPr>
        <p:txBody>
          <a:bodyPr wrap="square" rtlCol="0">
            <a:spAutoFit/>
          </a:bodyPr>
          <a:lstStyle/>
          <a:p>
            <a:r>
              <a:rPr lang="en-US" altLang="zh-CN" sz="800" dirty="0" smtClean="0"/>
              <a:t>62</a:t>
            </a:r>
          </a:p>
        </p:txBody>
      </p:sp>
      <p:sp>
        <p:nvSpPr>
          <p:cNvPr id="51" name="TextBox 50"/>
          <p:cNvSpPr txBox="1"/>
          <p:nvPr/>
        </p:nvSpPr>
        <p:spPr>
          <a:xfrm>
            <a:off x="5889104" y="3339539"/>
            <a:ext cx="432048" cy="215444"/>
          </a:xfrm>
          <a:prstGeom prst="rect">
            <a:avLst/>
          </a:prstGeom>
          <a:noFill/>
        </p:spPr>
        <p:txBody>
          <a:bodyPr wrap="square" rtlCol="0">
            <a:spAutoFit/>
          </a:bodyPr>
          <a:lstStyle/>
          <a:p>
            <a:r>
              <a:rPr lang="en-US" altLang="zh-CN" sz="800" dirty="0" smtClean="0"/>
              <a:t>2</a:t>
            </a:r>
          </a:p>
        </p:txBody>
      </p:sp>
      <p:sp>
        <p:nvSpPr>
          <p:cNvPr id="52" name="TextBox 51"/>
          <p:cNvSpPr txBox="1"/>
          <p:nvPr/>
        </p:nvSpPr>
        <p:spPr>
          <a:xfrm>
            <a:off x="6238984" y="1353666"/>
            <a:ext cx="432048" cy="215444"/>
          </a:xfrm>
          <a:prstGeom prst="rect">
            <a:avLst/>
          </a:prstGeom>
          <a:noFill/>
        </p:spPr>
        <p:txBody>
          <a:bodyPr wrap="square" rtlCol="0">
            <a:spAutoFit/>
          </a:bodyPr>
          <a:lstStyle/>
          <a:p>
            <a:r>
              <a:rPr lang="en-US" altLang="zh-CN" sz="800" dirty="0" smtClean="0"/>
              <a:t>144</a:t>
            </a:r>
          </a:p>
        </p:txBody>
      </p:sp>
      <p:sp>
        <p:nvSpPr>
          <p:cNvPr id="53" name="TextBox 52"/>
          <p:cNvSpPr txBox="1"/>
          <p:nvPr/>
        </p:nvSpPr>
        <p:spPr>
          <a:xfrm>
            <a:off x="6393160" y="3357572"/>
            <a:ext cx="432048" cy="215444"/>
          </a:xfrm>
          <a:prstGeom prst="rect">
            <a:avLst/>
          </a:prstGeom>
          <a:noFill/>
        </p:spPr>
        <p:txBody>
          <a:bodyPr wrap="square" rtlCol="0">
            <a:spAutoFit/>
          </a:bodyPr>
          <a:lstStyle/>
          <a:p>
            <a:r>
              <a:rPr lang="en-US" altLang="zh-CN" sz="800" dirty="0" smtClean="0"/>
              <a:t>0</a:t>
            </a:r>
          </a:p>
        </p:txBody>
      </p:sp>
      <p:sp>
        <p:nvSpPr>
          <p:cNvPr id="54" name="TextBox 53"/>
          <p:cNvSpPr txBox="1"/>
          <p:nvPr/>
        </p:nvSpPr>
        <p:spPr>
          <a:xfrm>
            <a:off x="1918757" y="3339539"/>
            <a:ext cx="288032" cy="215444"/>
          </a:xfrm>
          <a:prstGeom prst="rect">
            <a:avLst/>
          </a:prstGeom>
          <a:noFill/>
        </p:spPr>
        <p:txBody>
          <a:bodyPr wrap="square" rtlCol="0">
            <a:spAutoFit/>
          </a:bodyPr>
          <a:lstStyle/>
          <a:p>
            <a:r>
              <a:rPr lang="en-US" altLang="zh-CN" sz="800" dirty="0" smtClean="0"/>
              <a:t>2</a:t>
            </a:r>
          </a:p>
        </p:txBody>
      </p:sp>
      <p:sp>
        <p:nvSpPr>
          <p:cNvPr id="55" name="TextBox 54"/>
          <p:cNvSpPr txBox="1"/>
          <p:nvPr/>
        </p:nvSpPr>
        <p:spPr>
          <a:xfrm>
            <a:off x="4301753" y="3357572"/>
            <a:ext cx="288032" cy="215444"/>
          </a:xfrm>
          <a:prstGeom prst="rect">
            <a:avLst/>
          </a:prstGeom>
          <a:noFill/>
        </p:spPr>
        <p:txBody>
          <a:bodyPr wrap="square" rtlCol="0">
            <a:spAutoFit/>
          </a:bodyPr>
          <a:lstStyle/>
          <a:p>
            <a:r>
              <a:rPr lang="en-US" altLang="zh-CN" sz="800" dirty="0" smtClean="0"/>
              <a:t>2</a:t>
            </a:r>
          </a:p>
        </p:txBody>
      </p:sp>
      <p:sp>
        <p:nvSpPr>
          <p:cNvPr id="56" name="TextBox 55"/>
          <p:cNvSpPr txBox="1"/>
          <p:nvPr/>
        </p:nvSpPr>
        <p:spPr>
          <a:xfrm>
            <a:off x="3781187" y="3429580"/>
            <a:ext cx="432048" cy="215444"/>
          </a:xfrm>
          <a:prstGeom prst="rect">
            <a:avLst/>
          </a:prstGeom>
          <a:noFill/>
        </p:spPr>
        <p:txBody>
          <a:bodyPr wrap="square" rtlCol="0">
            <a:spAutoFit/>
          </a:bodyPr>
          <a:lstStyle/>
          <a:p>
            <a:r>
              <a:rPr lang="en-US" altLang="zh-CN" sz="800" dirty="0" smtClean="0"/>
              <a:t>0</a:t>
            </a:r>
          </a:p>
        </p:txBody>
      </p:sp>
      <p:sp>
        <p:nvSpPr>
          <p:cNvPr id="57" name="TextBox 56"/>
          <p:cNvSpPr txBox="1"/>
          <p:nvPr/>
        </p:nvSpPr>
        <p:spPr>
          <a:xfrm>
            <a:off x="1486456" y="3357572"/>
            <a:ext cx="432048" cy="215444"/>
          </a:xfrm>
          <a:prstGeom prst="rect">
            <a:avLst/>
          </a:prstGeom>
          <a:noFill/>
        </p:spPr>
        <p:txBody>
          <a:bodyPr wrap="square" rtlCol="0">
            <a:spAutoFit/>
          </a:bodyPr>
          <a:lstStyle/>
          <a:p>
            <a:r>
              <a:rPr lang="en-US" altLang="zh-CN" sz="800" dirty="0" smtClean="0"/>
              <a:t>0</a:t>
            </a:r>
          </a:p>
        </p:txBody>
      </p:sp>
      <p:sp>
        <p:nvSpPr>
          <p:cNvPr id="58" name="TextBox 57"/>
          <p:cNvSpPr txBox="1"/>
          <p:nvPr/>
        </p:nvSpPr>
        <p:spPr>
          <a:xfrm>
            <a:off x="982400" y="3357572"/>
            <a:ext cx="432048" cy="215444"/>
          </a:xfrm>
          <a:prstGeom prst="rect">
            <a:avLst/>
          </a:prstGeom>
          <a:noFill/>
        </p:spPr>
        <p:txBody>
          <a:bodyPr wrap="square" rtlCol="0">
            <a:spAutoFit/>
          </a:bodyPr>
          <a:lstStyle/>
          <a:p>
            <a:r>
              <a:rPr lang="en-US" altLang="zh-CN" sz="800" dirty="0" smtClean="0"/>
              <a:t>0</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1696</Words>
  <Application>Microsoft Office PowerPoint</Application>
  <PresentationFormat>A4 纸张(210x297 毫米)</PresentationFormat>
  <Paragraphs>444</Paragraphs>
  <Slides>15</Slides>
  <Notes>1</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admin</cp:lastModifiedBy>
  <cp:revision>97</cp:revision>
  <dcterms:created xsi:type="dcterms:W3CDTF">2018-01-10T13:58:00Z</dcterms:created>
  <dcterms:modified xsi:type="dcterms:W3CDTF">2018-01-12T16:15:25Z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